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4"/>
  </p:notesMasterIdLst>
  <p:sldIdLst>
    <p:sldId id="256" r:id="rId3"/>
    <p:sldId id="312" r:id="rId4"/>
    <p:sldId id="257" r:id="rId5"/>
    <p:sldId id="275" r:id="rId6"/>
    <p:sldId id="280" r:id="rId7"/>
    <p:sldId id="260" r:id="rId8"/>
    <p:sldId id="259" r:id="rId9"/>
    <p:sldId id="292" r:id="rId10"/>
    <p:sldId id="276" r:id="rId11"/>
    <p:sldId id="282" r:id="rId12"/>
    <p:sldId id="283" r:id="rId13"/>
    <p:sldId id="284" r:id="rId14"/>
    <p:sldId id="258" r:id="rId15"/>
    <p:sldId id="313" r:id="rId16"/>
    <p:sldId id="306" r:id="rId17"/>
    <p:sldId id="287" r:id="rId18"/>
    <p:sldId id="307" r:id="rId19"/>
    <p:sldId id="308" r:id="rId20"/>
    <p:sldId id="305" r:id="rId21"/>
    <p:sldId id="274" r:id="rId22"/>
    <p:sldId id="295" r:id="rId23"/>
    <p:sldId id="314" r:id="rId24"/>
    <p:sldId id="288" r:id="rId25"/>
    <p:sldId id="293" r:id="rId26"/>
    <p:sldId id="296" r:id="rId27"/>
    <p:sldId id="266" r:id="rId28"/>
    <p:sldId id="265" r:id="rId29"/>
    <p:sldId id="268" r:id="rId30"/>
    <p:sldId id="267" r:id="rId31"/>
    <p:sldId id="299" r:id="rId32"/>
    <p:sldId id="302" r:id="rId33"/>
    <p:sldId id="303" r:id="rId34"/>
    <p:sldId id="271" r:id="rId35"/>
    <p:sldId id="310" r:id="rId36"/>
    <p:sldId id="272" r:id="rId37"/>
    <p:sldId id="285" r:id="rId38"/>
    <p:sldId id="273" r:id="rId39"/>
    <p:sldId id="311" r:id="rId40"/>
    <p:sldId id="294" r:id="rId41"/>
    <p:sldId id="291" r:id="rId42"/>
    <p:sldId id="278" r:id="rId43"/>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DE82"/>
    <a:srgbClr val="E17055"/>
    <a:srgbClr val="44170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660"/>
  </p:normalViewPr>
  <p:slideViewPr>
    <p:cSldViewPr snapToGrid="0">
      <p:cViewPr varScale="1">
        <p:scale>
          <a:sx n="93" d="100"/>
          <a:sy n="93" d="100"/>
        </p:scale>
        <p:origin x="80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2F607-BF1D-443E-BEDB-C3C3A54C9D00}" type="datetimeFigureOut">
              <a:rPr lang="es-CO" smtClean="0"/>
              <a:t>02/06/2016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97E24-C5BB-42AA-BBBB-489E8101DEEA}" type="slidenum">
              <a:rPr lang="es-CO" smtClean="0"/>
              <a:t>‹Nº›</a:t>
            </a:fld>
            <a:endParaRPr lang="es-CO"/>
          </a:p>
        </p:txBody>
      </p:sp>
    </p:spTree>
    <p:extLst>
      <p:ext uri="{BB962C8B-B14F-4D97-AF65-F5344CB8AC3E}">
        <p14:creationId xmlns:p14="http://schemas.microsoft.com/office/powerpoint/2010/main" val="58471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8FB97E24-C5BB-42AA-BBBB-489E8101DEEA}" type="slidenum">
              <a:rPr lang="es-CO" smtClean="0"/>
              <a:t>31</a:t>
            </a:fld>
            <a:endParaRPr lang="es-CO"/>
          </a:p>
        </p:txBody>
      </p:sp>
    </p:spTree>
    <p:extLst>
      <p:ext uri="{BB962C8B-B14F-4D97-AF65-F5344CB8AC3E}">
        <p14:creationId xmlns:p14="http://schemas.microsoft.com/office/powerpoint/2010/main" val="214875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30"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31"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33"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34"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35" name="Imagen 34"/>
          <p:cNvPicPr/>
          <p:nvPr/>
        </p:nvPicPr>
        <p:blipFill>
          <a:blip r:embed="rId2"/>
          <a:stretch>
            <a:fillRect/>
          </a:stretch>
        </p:blipFill>
        <p:spPr>
          <a:xfrm>
            <a:off x="2430720" y="1152000"/>
            <a:ext cx="4281480" cy="3416040"/>
          </a:xfrm>
          <a:prstGeom prst="rect">
            <a:avLst/>
          </a:prstGeom>
          <a:ln>
            <a:noFill/>
          </a:ln>
        </p:spPr>
      </p:pic>
      <p:pic>
        <p:nvPicPr>
          <p:cNvPr id="36" name="Imagen 35"/>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1"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3"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5"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46"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0"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1"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52"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4"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55"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56"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0"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2"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63"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5"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66"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7"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68"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70"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71"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72" name="Imagen 71"/>
          <p:cNvPicPr/>
          <p:nvPr/>
        </p:nvPicPr>
        <p:blipFill>
          <a:blip r:embed="rId2"/>
          <a:stretch>
            <a:fillRect/>
          </a:stretch>
        </p:blipFill>
        <p:spPr>
          <a:xfrm>
            <a:off x="2430720" y="1152000"/>
            <a:ext cx="4281480" cy="3416040"/>
          </a:xfrm>
          <a:prstGeom prst="rect">
            <a:avLst/>
          </a:prstGeom>
          <a:ln>
            <a:noFill/>
          </a:ln>
        </p:spPr>
      </p:pic>
      <p:pic>
        <p:nvPicPr>
          <p:cNvPr id="73" name="Imagen 72"/>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14"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15"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es-MX" sz="5200">
                <a:latin typeface="Arial"/>
              </a:rPr>
              <a:t>Pulse para editar el formato del texto de título</a:t>
            </a:r>
            <a:endParaRP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424602E7-D22E-4327-A13F-475FCC681508}" type="slidenum">
              <a:rPr lang="es-MX" sz="1400">
                <a:solidFill>
                  <a:srgbClr val="000000"/>
                </a:solidFill>
                <a:latin typeface="Arial"/>
                <a:ea typeface="Arial"/>
              </a:rPr>
              <a:t>‹Nº›</a:t>
            </a:fld>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s-MX" sz="1400">
                <a:latin typeface="Arial"/>
              </a:rPr>
              <a:t>Pulse para editar el formato de esquema del texto</a:t>
            </a:r>
            <a:endParaRPr/>
          </a:p>
          <a:p>
            <a:pPr lvl="1">
              <a:buSzPct val="75000"/>
              <a:buFont typeface="StarSymbol"/>
              <a:buChar char=""/>
            </a:pPr>
            <a:r>
              <a:rPr lang="es-MX" sz="1400">
                <a:latin typeface="Arial"/>
              </a:rPr>
              <a:t>Segundo nivel del esquema</a:t>
            </a:r>
            <a:endParaRPr/>
          </a:p>
          <a:p>
            <a:pPr lvl="2">
              <a:buSzPct val="45000"/>
              <a:buFont typeface="StarSymbol"/>
              <a:buChar char=""/>
            </a:pPr>
            <a:r>
              <a:rPr lang="es-MX" sz="1400">
                <a:latin typeface="Arial"/>
              </a:rPr>
              <a:t>Tercer nivel del esquema</a:t>
            </a:r>
            <a:endParaRPr/>
          </a:p>
          <a:p>
            <a:pPr lvl="3">
              <a:buSzPct val="75000"/>
              <a:buFont typeface="StarSymbol"/>
              <a:buChar char=""/>
            </a:pPr>
            <a:r>
              <a:rPr lang="es-MX" sz="1400">
                <a:latin typeface="Arial"/>
              </a:rPr>
              <a:t>Cuarto nivel del esquema</a:t>
            </a:r>
            <a:endParaRPr/>
          </a:p>
          <a:p>
            <a:pPr lvl="4">
              <a:buSzPct val="45000"/>
              <a:buFont typeface="StarSymbol"/>
              <a:buChar char=""/>
            </a:pPr>
            <a:r>
              <a:rPr lang="es-MX" sz="2000">
                <a:latin typeface="Arial"/>
              </a:rPr>
              <a:t>Quinto nivel del esquema</a:t>
            </a:r>
            <a:endParaRPr/>
          </a:p>
          <a:p>
            <a:pPr lvl="5">
              <a:buSzPct val="45000"/>
              <a:buFont typeface="StarSymbol"/>
              <a:buChar char=""/>
            </a:pPr>
            <a:r>
              <a:rPr lang="es-MX" sz="2000">
                <a:latin typeface="Arial"/>
              </a:rPr>
              <a:t>Sexto nivel del esquema</a:t>
            </a:r>
            <a:endParaRPr/>
          </a:p>
          <a:p>
            <a:pPr lvl="6">
              <a:buSzPct val="45000"/>
              <a:buFont typeface="StarSymbol"/>
              <a:buChar char=""/>
            </a:pPr>
            <a:r>
              <a:rPr lang="es-MX" sz="2000">
                <a:latin typeface="Arial"/>
              </a:rPr>
              <a:t>Séptimo nivel del esquema</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444960"/>
            <a:ext cx="8520120" cy="572400"/>
          </a:xfrm>
          <a:prstGeom prst="rect">
            <a:avLst/>
          </a:prstGeom>
        </p:spPr>
        <p:txBody>
          <a:bodyPr tIns="91440" bIns="91440"/>
          <a:lstStyle/>
          <a:p>
            <a:r>
              <a:rPr lang="es-MX" sz="2800">
                <a:latin typeface="Arial"/>
              </a:rPr>
              <a:t>Pulse para editar el formato del texto de título</a:t>
            </a:r>
            <a:endParaRPr/>
          </a:p>
        </p:txBody>
      </p:sp>
      <p:sp>
        <p:nvSpPr>
          <p:cNvPr id="38" name="PlaceHolder 2"/>
          <p:cNvSpPr>
            <a:spLocks noGrp="1"/>
          </p:cNvSpPr>
          <p:nvPr>
            <p:ph type="body"/>
          </p:nvPr>
        </p:nvSpPr>
        <p:spPr>
          <a:xfrm>
            <a:off x="311760" y="1152360"/>
            <a:ext cx="8520120" cy="3416040"/>
          </a:xfrm>
          <a:prstGeom prst="rect">
            <a:avLst/>
          </a:prstGeom>
        </p:spPr>
        <p:txBody>
          <a:bodyPr tIns="91440" bIns="91440"/>
          <a:lstStyle/>
          <a:p>
            <a:pPr>
              <a:buSzPct val="45000"/>
              <a:buFont typeface="StarSymbol"/>
              <a:buChar char=""/>
            </a:pPr>
            <a:r>
              <a:rPr lang="es-MX">
                <a:latin typeface="Arial"/>
              </a:rPr>
              <a:t>Pulse para editar el formato de esquema del texto</a:t>
            </a:r>
            <a:endParaRPr/>
          </a:p>
          <a:p>
            <a:pPr lvl="1">
              <a:buSzPct val="75000"/>
              <a:buFont typeface="StarSymbol"/>
              <a:buChar char=""/>
            </a:pPr>
            <a:r>
              <a:rPr lang="es-MX">
                <a:latin typeface="Arial"/>
              </a:rPr>
              <a:t>Segundo nivel del esquema</a:t>
            </a:r>
            <a:endParaRPr/>
          </a:p>
          <a:p>
            <a:pPr lvl="2">
              <a:buSzPct val="45000"/>
              <a:buFont typeface="StarSymbol"/>
              <a:buChar char=""/>
            </a:pPr>
            <a:r>
              <a:rPr lang="es-MX">
                <a:latin typeface="Arial"/>
              </a:rPr>
              <a:t>Tercer nivel del esquema</a:t>
            </a:r>
            <a:endParaRPr/>
          </a:p>
          <a:p>
            <a:pPr lvl="3">
              <a:buSzPct val="75000"/>
              <a:buFont typeface="StarSymbol"/>
              <a:buChar char=""/>
            </a:pPr>
            <a:r>
              <a:rPr lang="es-MX">
                <a:latin typeface="Arial"/>
              </a:rPr>
              <a:t>Cuarto nivel del esquema</a:t>
            </a:r>
            <a:endParaRPr/>
          </a:p>
          <a:p>
            <a:pPr lvl="4">
              <a:buSzPct val="45000"/>
              <a:buFont typeface="StarSymbol"/>
              <a:buChar char=""/>
            </a:pPr>
            <a:r>
              <a:rPr lang="es-MX">
                <a:latin typeface="Arial"/>
              </a:rPr>
              <a:t>Quinto nivel del esquema</a:t>
            </a:r>
            <a:endParaRPr/>
          </a:p>
          <a:p>
            <a:pPr lvl="5">
              <a:buSzPct val="45000"/>
              <a:buFont typeface="StarSymbol"/>
              <a:buChar char=""/>
            </a:pPr>
            <a:r>
              <a:rPr lang="es-MX">
                <a:latin typeface="Arial"/>
              </a:rPr>
              <a:t>Sexto nivel del esquema</a:t>
            </a:r>
            <a:endParaRPr/>
          </a:p>
          <a:p>
            <a:pPr lvl="6">
              <a:buSzPct val="45000"/>
              <a:buFont typeface="StarSymbol"/>
              <a:buChar char=""/>
            </a:pPr>
            <a:r>
              <a:rPr lang="es-MX">
                <a:latin typeface="Arial"/>
              </a:rPr>
              <a:t>Séptimo nivel del esquema</a:t>
            </a:r>
            <a:endParaRPr/>
          </a:p>
        </p:txBody>
      </p:sp>
      <p:sp>
        <p:nvSpPr>
          <p:cNvPr id="39" name="PlaceHolder 3"/>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E0A603A4-ADD4-4F47-A691-2756242A7976}" type="slidenum">
              <a:rPr lang="es-MX" sz="1400">
                <a:solidFill>
                  <a:srgbClr val="000000"/>
                </a:solidFill>
                <a:latin typeface="Arial"/>
                <a:ea typeface="Arial"/>
              </a:rPr>
              <a:t>‹Nº›</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9.gi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0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70.png"/><Relationship Id="rId7" Type="http://schemas.openxmlformats.org/officeDocument/2006/relationships/image" Target="../media/image260.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0.png"/><Relationship Id="rId4" Type="http://schemas.openxmlformats.org/officeDocument/2006/relationships/image" Target="../media/image220.pn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0.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jpeg"/><Relationship Id="rId7"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60.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n 2"/>
          <p:cNvPicPr/>
          <p:nvPr/>
        </p:nvPicPr>
        <p:blipFill>
          <a:blip r:embed="rId2"/>
          <a:stretch>
            <a:fillRect/>
          </a:stretch>
        </p:blipFill>
        <p:spPr>
          <a:xfrm>
            <a:off x="360" y="180"/>
            <a:ext cx="9143640" cy="5143320"/>
          </a:xfrm>
          <a:prstGeom prst="rect">
            <a:avLst/>
          </a:prstGeom>
          <a:ln>
            <a:noFill/>
          </a:ln>
        </p:spPr>
      </p:pic>
      <mc:AlternateContent xmlns:mc="http://schemas.openxmlformats.org/markup-compatibility/2006" xmlns:a14="http://schemas.microsoft.com/office/drawing/2010/main">
        <mc:Choice Requires="a14">
          <p:sp>
            <p:nvSpPr>
              <p:cNvPr id="75" name="TextShape 1"/>
              <p:cNvSpPr txBox="1"/>
              <p:nvPr/>
            </p:nvSpPr>
            <p:spPr>
              <a:xfrm>
                <a:off x="1098360" y="397440"/>
                <a:ext cx="7025760" cy="1293120"/>
              </a:xfrm>
              <a:prstGeom prst="rect">
                <a:avLst/>
              </a:prstGeom>
            </p:spPr>
            <p:txBody>
              <a:bodyPr tIns="91440" bIns="91440" anchor="b"/>
              <a:lstStyle/>
              <a:p>
                <a:pPr algn="ctr">
                  <a:lnSpc>
                    <a:spcPct val="100000"/>
                  </a:lnSpc>
                </a:pP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Modelamiento de Masa del  Cúmulo Globular </a:t>
                </a:r>
                <a14:m>
                  <m:oMath xmlns:m="http://schemas.openxmlformats.org/officeDocument/2006/math">
                    <m:r>
                      <a:rPr lang="es-MX" sz="310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𝜔</m:t>
                    </m:r>
                  </m:oMath>
                </a14:m>
                <a:r>
                  <a:rPr lang="es-MX" sz="3100" dirty="0" smtClean="0">
                    <a:ln w="0"/>
                    <a:effectLst>
                      <a:outerShdw blurRad="38100" dist="19050" dir="2700000" algn="tl" rotWithShape="0">
                        <a:schemeClr val="dk1">
                          <a:alpha val="40000"/>
                        </a:schemeClr>
                      </a:outerShdw>
                    </a:effectLst>
                    <a:latin typeface="Book Antiqua" panose="02040602050305030304" pitchFamily="18" charset="0"/>
                    <a:ea typeface="Crimson Text"/>
                  </a:rPr>
                  <a:t> </a:t>
                </a: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Centauri</a:t>
                </a:r>
                <a:endParaRPr sz="3100" dirty="0">
                  <a:ln w="0"/>
                  <a:effectLst>
                    <a:outerShdw blurRad="38100" dist="19050" dir="2700000" algn="tl" rotWithShape="0">
                      <a:schemeClr val="dk1">
                        <a:alpha val="40000"/>
                      </a:schemeClr>
                    </a:outerShdw>
                  </a:effectLst>
                  <a:latin typeface="Book Antiqua" panose="02040602050305030304" pitchFamily="18" charset="0"/>
                </a:endParaRPr>
              </a:p>
            </p:txBody>
          </p:sp>
        </mc:Choice>
        <mc:Fallback xmlns="">
          <p:sp>
            <p:nvSpPr>
              <p:cNvPr id="75" name="TextShape 1"/>
              <p:cNvSpPr txBox="1">
                <a:spLocks noRot="1" noChangeAspect="1" noMove="1" noResize="1" noEditPoints="1" noAdjustHandles="1" noChangeArrowheads="1" noChangeShapeType="1" noTextEdit="1"/>
              </p:cNvSpPr>
              <p:nvPr/>
            </p:nvSpPr>
            <p:spPr>
              <a:xfrm>
                <a:off x="1098360" y="397440"/>
                <a:ext cx="7025760" cy="1293120"/>
              </a:xfrm>
              <a:prstGeom prst="rect">
                <a:avLst/>
              </a:prstGeom>
              <a:blipFill rotWithShape="0">
                <a:blip r:embed="rId3"/>
                <a:stretch>
                  <a:fillRect r="-607" b="-14623"/>
                </a:stretch>
              </a:blipFill>
            </p:spPr>
            <p:txBody>
              <a:bodyPr/>
              <a:lstStyle/>
              <a:p>
                <a:r>
                  <a:rPr lang="es-CO">
                    <a:noFill/>
                  </a:rPr>
                  <a:t> </a:t>
                </a:r>
              </a:p>
            </p:txBody>
          </p:sp>
        </mc:Fallback>
      </mc:AlternateContent>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p:sp>
        <p:nvSpPr>
          <p:cNvPr id="77" name="TextShape 3"/>
          <p:cNvSpPr txBox="1"/>
          <p:nvPr/>
        </p:nvSpPr>
        <p:spPr>
          <a:xfrm>
            <a:off x="433080" y="1978200"/>
            <a:ext cx="8520120" cy="792360"/>
          </a:xfrm>
          <a:prstGeom prst="rect">
            <a:avLst/>
          </a:prstGeom>
        </p:spPr>
        <p:txBody>
          <a:bodyPr tIns="91440" bIns="91440"/>
          <a:lstStyle/>
          <a:p>
            <a:pPr algn="ctr">
              <a:lnSpc>
                <a:spcPct val="100000"/>
              </a:lnSpc>
            </a:pPr>
            <a:r>
              <a:rPr lang="es-MX" dirty="0">
                <a:solidFill>
                  <a:srgbClr val="595959"/>
                </a:solidFill>
                <a:latin typeface="Book Antiqua" panose="02040602050305030304" pitchFamily="18" charset="0"/>
                <a:ea typeface="Crimson Text"/>
              </a:rPr>
              <a:t>Juan Manuel Espejo Salcedo</a:t>
            </a:r>
            <a:endParaRPr dirty="0">
              <a:latin typeface="Book Antiqua" panose="02040602050305030304" pitchFamily="18" charset="0"/>
            </a:endParaRPr>
          </a:p>
          <a:p>
            <a:pPr algn="ctr">
              <a:lnSpc>
                <a:spcPct val="100000"/>
              </a:lnSpc>
            </a:pPr>
            <a:r>
              <a:rPr lang="es-MX" dirty="0">
                <a:solidFill>
                  <a:srgbClr val="595959"/>
                </a:solidFill>
                <a:latin typeface="Book Antiqua" panose="02040602050305030304" pitchFamily="18" charset="0"/>
                <a:ea typeface="Crimson Text"/>
              </a:rPr>
              <a:t>Asesor: Juan Carlos Muñoz Cuartas</a:t>
            </a:r>
            <a:endParaRPr dirty="0">
              <a:latin typeface="Book Antiqua" panose="02040602050305030304" pitchFamily="18" charset="0"/>
            </a:endParaRPr>
          </a:p>
        </p:txBody>
      </p:sp>
      <p:pic>
        <p:nvPicPr>
          <p:cNvPr id="78" name="Shape 56"/>
          <p:cNvPicPr/>
          <p:nvPr/>
        </p:nvPicPr>
        <p:blipFill>
          <a:blip r:embed="rId4"/>
          <a:stretch>
            <a:fillRect/>
          </a:stretch>
        </p:blipFill>
        <p:spPr>
          <a:xfrm>
            <a:off x="2224079" y="2887038"/>
            <a:ext cx="1577359" cy="1972602"/>
          </a:xfrm>
          <a:prstGeom prst="rect">
            <a:avLst/>
          </a:prstGeom>
          <a:ln>
            <a:noFill/>
          </a:ln>
        </p:spPr>
      </p:pic>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1</a:t>
            </a:fld>
            <a:endParaRPr/>
          </a:p>
        </p:txBody>
      </p:sp>
      <p:sp>
        <p:nvSpPr>
          <p:cNvPr id="81" name="CustomShape 5"/>
          <p:cNvSpPr/>
          <p:nvPr/>
        </p:nvSpPr>
        <p:spPr>
          <a:xfrm>
            <a:off x="1435320" y="2327040"/>
            <a:ext cx="6262920" cy="730440"/>
          </a:xfrm>
          <a:prstGeom prst="rect">
            <a:avLst/>
          </a:prstGeom>
          <a:noFill/>
          <a:ln>
            <a:noFill/>
          </a:ln>
        </p:spPr>
      </p: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038" y="3510368"/>
            <a:ext cx="3615082" cy="89332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311760" y="1300527"/>
                <a:ext cx="8520120" cy="2138382"/>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En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Centauri, las colisiones entre estrellas son altamente probables, sin embargo, para hacer un modelamiento global de la masa del sistema, éste se puede aproximar como un sistema </a:t>
                </a:r>
                <a:r>
                  <a:rPr lang="es-MX" b="1" dirty="0" smtClean="0">
                    <a:solidFill>
                      <a:srgbClr val="000000"/>
                    </a:solidFill>
                    <a:latin typeface="Book Antiqua" panose="02040602050305030304" pitchFamily="18" charset="0"/>
                    <a:ea typeface="Arial"/>
                  </a:rPr>
                  <a:t>NO COLISIONAL</a:t>
                </a:r>
                <a:r>
                  <a:rPr lang="es-MX" dirty="0" smtClean="0">
                    <a:solidFill>
                      <a:srgbClr val="000000"/>
                    </a:solidFill>
                    <a:latin typeface="Book Antiqua" panose="02040602050305030304" pitchFamily="18" charset="0"/>
                    <a:ea typeface="Arial"/>
                  </a:rPr>
                  <a:t>. </a:t>
                </a:r>
              </a:p>
              <a:p>
                <a:pPr>
                  <a:lnSpc>
                    <a:spcPct val="100000"/>
                  </a:lnSpc>
                </a:pPr>
                <a:endParaRPr lang="es-MX" dirty="0">
                  <a:solidFill>
                    <a:srgbClr val="000000"/>
                  </a:solidFill>
                  <a:latin typeface="Book Antiqua" panose="02040602050305030304" pitchFamily="18" charset="0"/>
                  <a:ea typeface="Arial"/>
                </a:endParaRPr>
              </a:p>
              <a:p>
                <a:pPr>
                  <a:lnSpc>
                    <a:spcPct val="100000"/>
                  </a:lnSpc>
                </a:pPr>
                <a:r>
                  <a:rPr lang="es-MX" dirty="0" smtClean="0">
                    <a:solidFill>
                      <a:srgbClr val="000000"/>
                    </a:solidFill>
                    <a:latin typeface="Book Antiqua" panose="02040602050305030304" pitchFamily="18" charset="0"/>
                    <a:ea typeface="Arial"/>
                  </a:rPr>
                  <a:t>Esta aproximación no es válida para el centro del cúmulo donde la dinámica es más compleja</a:t>
                </a:r>
                <a:r>
                  <a:rPr lang="es-MX" dirty="0" smtClean="0">
                    <a:solidFill>
                      <a:srgbClr val="000000"/>
                    </a:solidFill>
                    <a:latin typeface="Book Antiqua" panose="02040602050305030304" pitchFamily="18" charset="0"/>
                    <a:ea typeface="Arial"/>
                  </a:rPr>
                  <a:t>.</a:t>
                </a:r>
                <a:r>
                  <a:rPr lang="es-MX" dirty="0">
                    <a:solidFill>
                      <a:srgbClr val="000000"/>
                    </a:solidFill>
                    <a:latin typeface="Arial"/>
                    <a:ea typeface="Arial"/>
                  </a:rPr>
                  <a:t>
</a:t>
                </a:r>
                <a:endParaRPr dirty="0"/>
              </a:p>
            </p:txBody>
          </p:sp>
        </mc:Choice>
        <mc:Fallback>
          <p:sp>
            <p:nvSpPr>
              <p:cNvPr id="87" name="TextShape 1"/>
              <p:cNvSpPr txBox="1">
                <a:spLocks noRot="1" noChangeAspect="1" noMove="1" noResize="1" noEditPoints="1" noAdjustHandles="1" noChangeArrowheads="1" noChangeShapeType="1" noTextEdit="1"/>
              </p:cNvSpPr>
              <p:nvPr/>
            </p:nvSpPr>
            <p:spPr>
              <a:xfrm>
                <a:off x="311760" y="1300527"/>
                <a:ext cx="8520120" cy="2138382"/>
              </a:xfrm>
              <a:prstGeom prst="rect">
                <a:avLst/>
              </a:prstGeom>
              <a:blipFill rotWithShape="0">
                <a:blip r:embed="rId3"/>
                <a:stretch>
                  <a:fillRect l="-572" r="-6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10</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Aproximación a sistemas no colisionales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8" name="TextShape 1"/>
          <p:cNvSpPr txBox="1"/>
          <p:nvPr/>
        </p:nvSpPr>
        <p:spPr>
          <a:xfrm>
            <a:off x="389700" y="3469795"/>
            <a:ext cx="8520120" cy="1365188"/>
          </a:xfrm>
          <a:prstGeom prst="rect">
            <a:avLst/>
          </a:prstGeom>
        </p:spPr>
        <p:txBody>
          <a:bodyPr tIns="91440" bIns="91440"/>
          <a:lstStyle/>
          <a:p>
            <a:pPr algn="ctr">
              <a:lnSpc>
                <a:spcPct val="100000"/>
              </a:lnSpc>
            </a:pPr>
            <a:r>
              <a:rPr lang="es-MX" sz="2800" dirty="0" smtClean="0">
                <a:solidFill>
                  <a:srgbClr val="000000"/>
                </a:solidFill>
                <a:latin typeface="Book Antiqua" panose="02040602050305030304" pitchFamily="18" charset="0"/>
                <a:ea typeface="Arial"/>
              </a:rPr>
              <a:t>¡Esta aproximación solo es válida para periodos cortos de tiempo y en regiones lejanas al centro del sistema!</a:t>
            </a:r>
            <a:r>
              <a:rPr lang="es-MX" sz="2800" dirty="0">
                <a:solidFill>
                  <a:srgbClr val="000000"/>
                </a:solidFill>
                <a:latin typeface="Arial"/>
                <a:ea typeface="Arial"/>
              </a:rPr>
              <a:t>
</a:t>
            </a:r>
            <a:endParaRPr dirty="0"/>
          </a:p>
        </p:txBody>
      </p:sp>
      <p:sp>
        <p:nvSpPr>
          <p:cNvPr id="9"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32269206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89700" y="100899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11</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Solución por medio de las ecuaciones de </a:t>
            </a:r>
            <a:r>
              <a:rPr lang="es-MX" sz="2400" b="1" dirty="0" err="1"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Jeans</a:t>
            </a:r>
            <a:endParaRPr sz="2400" b="1" dirty="0">
              <a:effectLst>
                <a:outerShdw blurRad="38100" dist="38100" dir="2700000" algn="tl">
                  <a:srgbClr val="000000">
                    <a:alpha val="43137"/>
                  </a:srgbClr>
                </a:outerShdw>
              </a:effectLst>
              <a:latin typeface="Book Antiqua" panose="02040602050305030304" pitchFamily="18" charset="0"/>
            </a:endParaRPr>
          </a:p>
        </p:txBody>
      </p:sp>
      <mc:AlternateContent xmlns:mc="http://schemas.openxmlformats.org/markup-compatibility/2006" xmlns:a14="http://schemas.microsoft.com/office/drawing/2010/main">
        <mc:Choice Requires="a14">
          <p:sp>
            <p:nvSpPr>
              <p:cNvPr id="2" name="CuadroTexto 1"/>
              <p:cNvSpPr txBox="1"/>
              <p:nvPr/>
            </p:nvSpPr>
            <p:spPr>
              <a:xfrm>
                <a:off x="1549347" y="4071273"/>
                <a:ext cx="5936946"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O" i="1" smtClean="0">
                              <a:latin typeface="Cambria Math" panose="02040503050406030204" pitchFamily="18" charset="0"/>
                              <a:ea typeface="Cambria Math" panose="02040503050406030204" pitchFamily="18" charset="0"/>
                            </a:rPr>
                          </m:ctrlPr>
                        </m:sSubSupPr>
                        <m:e>
                          <m:r>
                            <a:rPr lang="es-CO" i="1">
                              <a:latin typeface="Cambria Math" panose="02040503050406030204" pitchFamily="18" charset="0"/>
                              <a:ea typeface="Cambria Math" panose="02040503050406030204" pitchFamily="18" charset="0"/>
                            </a:rPr>
                            <m:t>𝜎</m:t>
                          </m:r>
                        </m:e>
                        <m:sub>
                          <m:r>
                            <a:rPr lang="es-CO" i="1">
                              <a:latin typeface="Cambria Math" panose="02040503050406030204" pitchFamily="18" charset="0"/>
                              <a:ea typeface="Cambria Math" panose="02040503050406030204" pitchFamily="18" charset="0"/>
                            </a:rPr>
                            <m:t>𝑝</m:t>
                          </m:r>
                        </m:sub>
                        <m:sup>
                          <m:r>
                            <a:rPr lang="es-CO" i="1">
                              <a:latin typeface="Cambria Math" panose="02040503050406030204" pitchFamily="18" charset="0"/>
                              <a:ea typeface="Cambria Math" panose="02040503050406030204" pitchFamily="18" charset="0"/>
                            </a:rPr>
                            <m:t>2</m:t>
                          </m:r>
                        </m:sup>
                      </m:sSubSup>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𝑅</m:t>
                          </m:r>
                        </m:e>
                      </m:d>
                      <m:r>
                        <a:rPr lang="es-CO" b="0" i="1" smtClean="0">
                          <a:latin typeface="Cambria Math" panose="02040503050406030204" pitchFamily="18" charset="0"/>
                          <a:ea typeface="Cambria Math" panose="02040503050406030204" pitchFamily="18" charset="0"/>
                        </a:rPr>
                        <m:t>=</m:t>
                      </m:r>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𝐺</m:t>
                          </m:r>
                        </m:num>
                        <m:den>
                          <m:r>
                            <a:rPr lang="es-CO" i="1">
                              <a:latin typeface="Cambria Math" panose="02040503050406030204" pitchFamily="18" charset="0"/>
                            </a:rPr>
                            <m:t>𝐼</m:t>
                          </m:r>
                          <m:d>
                            <m:dPr>
                              <m:ctrlPr>
                                <a:rPr lang="es-CO" i="1">
                                  <a:latin typeface="Cambria Math" panose="02040503050406030204" pitchFamily="18" charset="0"/>
                                </a:rPr>
                              </m:ctrlPr>
                            </m:dPr>
                            <m:e>
                              <m:r>
                                <a:rPr lang="es-CO" i="1">
                                  <a:latin typeface="Cambria Math" panose="02040503050406030204" pitchFamily="18" charset="0"/>
                                </a:rPr>
                                <m:t>𝑅</m:t>
                              </m:r>
                            </m:e>
                          </m:d>
                          <m:r>
                            <m:rPr>
                              <m:sty m:val="p"/>
                            </m:rPr>
                            <a:rPr lang="el-GR" b="0" i="1" smtClean="0">
                              <a:latin typeface="Cambria Math" panose="02040503050406030204" pitchFamily="18" charset="0"/>
                              <a:ea typeface="Cambria Math" panose="02040503050406030204" pitchFamily="18" charset="0"/>
                            </a:rPr>
                            <m:t>Γ</m:t>
                          </m:r>
                        </m:den>
                      </m:f>
                      <m:nary>
                        <m:naryPr>
                          <m:ctrlPr>
                            <a:rPr lang="es-CO" i="1">
                              <a:latin typeface="Cambria Math" panose="02040503050406030204" pitchFamily="18" charset="0"/>
                              <a:ea typeface="Cambria Math" panose="02040503050406030204" pitchFamily="18" charset="0"/>
                            </a:rPr>
                          </m:ctrlPr>
                        </m:naryPr>
                        <m:sub>
                          <m:r>
                            <m:rPr>
                              <m:brk m:alnAt="23"/>
                            </m:rPr>
                            <a:rPr lang="es-CO" i="1">
                              <a:latin typeface="Cambria Math" panose="02040503050406030204" pitchFamily="18" charset="0"/>
                              <a:ea typeface="Cambria Math" panose="02040503050406030204" pitchFamily="18" charset="0"/>
                            </a:rPr>
                            <m:t>𝑅</m:t>
                          </m:r>
                        </m:sub>
                        <m:sup>
                          <m:r>
                            <a:rPr lang="es-CO" i="1">
                              <a:latin typeface="Cambria Math" panose="02040503050406030204" pitchFamily="18" charset="0"/>
                              <a:ea typeface="Cambria Math" panose="02040503050406030204" pitchFamily="18" charset="0"/>
                            </a:rPr>
                            <m:t>∞</m:t>
                          </m:r>
                        </m:sup>
                        <m:e>
                          <m:d>
                            <m:dPr>
                              <m:ctrlPr>
                                <a:rPr lang="es-CO" i="1">
                                  <a:latin typeface="Cambria Math" panose="02040503050406030204" pitchFamily="18" charset="0"/>
                                  <a:ea typeface="Cambria Math" panose="02040503050406030204" pitchFamily="18" charset="0"/>
                                </a:rPr>
                              </m:ctrlPr>
                            </m:dPr>
                            <m:e>
                              <m:r>
                                <a:rPr lang="es-CO" i="1">
                                  <a:latin typeface="Cambria Math" panose="02040503050406030204" pitchFamily="18" charset="0"/>
                                  <a:ea typeface="Cambria Math" panose="02040503050406030204" pitchFamily="18" charset="0"/>
                                </a:rPr>
                                <m:t>1−</m:t>
                              </m:r>
                              <m:r>
                                <a:rPr lang="es-CO" i="1">
                                  <a:latin typeface="Cambria Math" panose="02040503050406030204" pitchFamily="18" charset="0"/>
                                  <a:ea typeface="Cambria Math" panose="02040503050406030204" pitchFamily="18" charset="0"/>
                                </a:rPr>
                                <m:t>𝛽</m:t>
                              </m:r>
                              <m:f>
                                <m:fPr>
                                  <m:ctrlPr>
                                    <a:rPr lang="es-CO" i="1">
                                      <a:latin typeface="Cambria Math" panose="02040503050406030204" pitchFamily="18" charset="0"/>
                                      <a:ea typeface="Cambria Math" panose="02040503050406030204" pitchFamily="18" charset="0"/>
                                    </a:rPr>
                                  </m:ctrlPr>
                                </m:fPr>
                                <m:num>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num>
                                <m:den>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den>
                              </m:f>
                            </m:e>
                          </m:d>
                        </m:e>
                      </m:nary>
                      <m:d>
                        <m:dPr>
                          <m:ctrlPr>
                            <a:rPr lang="es-CO" i="1">
                              <a:latin typeface="Cambria Math" panose="02040503050406030204" pitchFamily="18" charset="0"/>
                              <a:ea typeface="Cambria Math" panose="02040503050406030204" pitchFamily="18" charset="0"/>
                            </a:rPr>
                          </m:ctrlPr>
                        </m:dPr>
                        <m:e>
                          <m:nary>
                            <m:naryPr>
                              <m:ctrlPr>
                                <a:rPr lang="es-CO"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𝑟</m:t>
                              </m:r>
                            </m:sub>
                            <m:sup>
                              <m:r>
                                <a:rPr lang="es-CO" i="1" smtClean="0">
                                  <a:latin typeface="Cambria Math" panose="02040503050406030204" pitchFamily="18" charset="0"/>
                                  <a:ea typeface="Cambria Math" panose="02040503050406030204" pitchFamily="18" charset="0"/>
                                </a:rPr>
                                <m:t>∞</m:t>
                              </m:r>
                            </m:sup>
                            <m:e>
                              <m:f>
                                <m:fPr>
                                  <m:ctrlPr>
                                    <a:rPr lang="es-CO" i="1" smtClean="0">
                                      <a:latin typeface="Cambria Math" panose="02040503050406030204" pitchFamily="18" charset="0"/>
                                      <a:ea typeface="Cambria Math" panose="02040503050406030204" pitchFamily="18" charset="0"/>
                                    </a:rPr>
                                  </m:ctrlPr>
                                </m:fPr>
                                <m:num>
                                  <m:r>
                                    <a:rPr lang="es-CO" i="1" smtClean="0">
                                      <a:latin typeface="Cambria Math" panose="02040503050406030204" pitchFamily="18" charset="0"/>
                                      <a:ea typeface="Cambria Math" panose="02040503050406030204" pitchFamily="18" charset="0"/>
                                    </a:rPr>
                                    <m:t>𝜌</m:t>
                                  </m:r>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𝑟</m:t>
                                      </m:r>
                                    </m:e>
                                  </m:d>
                                  <m:r>
                                    <a:rPr lang="es-CO" b="0" i="1" smtClean="0">
                                      <a:latin typeface="Cambria Math" panose="02040503050406030204" pitchFamily="18" charset="0"/>
                                      <a:ea typeface="Cambria Math" panose="02040503050406030204" pitchFamily="18" charset="0"/>
                                    </a:rPr>
                                    <m:t>𝑀</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𝑟</m:t>
                                  </m:r>
                                  <m:r>
                                    <a:rPr lang="es-CO" b="0" i="1" smtClean="0">
                                      <a:latin typeface="Cambria Math" panose="02040503050406030204" pitchFamily="18" charset="0"/>
                                      <a:ea typeface="Cambria Math" panose="02040503050406030204" pitchFamily="18" charset="0"/>
                                    </a:rPr>
                                    <m:t>)</m:t>
                                  </m:r>
                                </m:num>
                                <m:den>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𝑟</m:t>
                                      </m:r>
                                    </m:e>
                                    <m:sup>
                                      <m:r>
                                        <a:rPr lang="es-CO" b="0" i="1" smtClean="0">
                                          <a:latin typeface="Cambria Math" panose="02040503050406030204" pitchFamily="18" charset="0"/>
                                          <a:ea typeface="Cambria Math" panose="02040503050406030204" pitchFamily="18" charset="0"/>
                                        </a:rPr>
                                        <m:t>2</m:t>
                                      </m:r>
                                    </m:sup>
                                  </m:sSup>
                                </m:den>
                              </m:f>
                            </m:e>
                          </m:nary>
                          <m:r>
                            <a:rPr lang="es-CO" b="0" i="1" smtClean="0">
                              <a:latin typeface="Cambria Math" panose="02040503050406030204" pitchFamily="18" charset="0"/>
                              <a:ea typeface="Cambria Math" panose="02040503050406030204" pitchFamily="18" charset="0"/>
                            </a:rPr>
                            <m:t>𝑑𝑟</m:t>
                          </m:r>
                        </m:e>
                      </m:d>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rPr>
                            <m:t>𝑟𝑑𝑟</m:t>
                          </m:r>
                        </m:num>
                        <m:den>
                          <m:rad>
                            <m:radPr>
                              <m:degHide m:val="on"/>
                              <m:ctrlPr>
                                <a:rPr lang="es-CO" i="1">
                                  <a:latin typeface="Cambria Math" panose="02040503050406030204" pitchFamily="18" charset="0"/>
                                  <a:ea typeface="Cambria Math" panose="02040503050406030204" pitchFamily="18" charset="0"/>
                                </a:rPr>
                              </m:ctrlPr>
                            </m:radPr>
                            <m:deg/>
                            <m:e>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e>
                          </m:rad>
                        </m:den>
                      </m:f>
                    </m:oMath>
                  </m:oMathPara>
                </a14:m>
                <a:endParaRPr lang="es-CO"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549347" y="4071273"/>
                <a:ext cx="5936946" cy="627992"/>
              </a:xfrm>
              <a:prstGeom prst="rect">
                <a:avLst/>
              </a:prstGeom>
              <a:blipFill rotWithShape="0">
                <a:blip r:embed="rId3"/>
                <a:stretch>
                  <a:fillRect/>
                </a:stretch>
              </a:blipFill>
            </p:spPr>
            <p:txBody>
              <a:bodyPr/>
              <a:lstStyle/>
              <a:p>
                <a:r>
                  <a:rPr lang="es-CO">
                    <a:noFill/>
                  </a:rPr>
                  <a:t> </a:t>
                </a:r>
              </a:p>
            </p:txBody>
          </p:sp>
        </mc:Fallback>
      </mc:AlternateContent>
      <p:sp>
        <p:nvSpPr>
          <p:cNvPr id="9" name="TextShape 1"/>
          <p:cNvSpPr txBox="1"/>
          <p:nvPr/>
        </p:nvSpPr>
        <p:spPr>
          <a:xfrm>
            <a:off x="311760" y="1097978"/>
            <a:ext cx="8520120" cy="1727416"/>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mc:AlternateContent xmlns:mc="http://schemas.openxmlformats.org/markup-compatibility/2006">
        <mc:Choice xmlns:a14="http://schemas.microsoft.com/office/drawing/2010/main" Requires="a14">
          <p:sp>
            <p:nvSpPr>
              <p:cNvPr id="10" name="TextShape 1"/>
              <p:cNvSpPr txBox="1"/>
              <p:nvPr/>
            </p:nvSpPr>
            <p:spPr>
              <a:xfrm>
                <a:off x="467640" y="1062483"/>
                <a:ext cx="8520120" cy="3233798"/>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rPr>
                  <a:t>Ecuación de </a:t>
                </a:r>
                <a:r>
                  <a:rPr lang="es-MX" dirty="0" err="1" smtClean="0">
                    <a:solidFill>
                      <a:srgbClr val="000000"/>
                    </a:solidFill>
                    <a:latin typeface="Book Antiqua" panose="02040602050305030304" pitchFamily="18" charset="0"/>
                  </a:rPr>
                  <a:t>Bolztmann</a:t>
                </a:r>
                <a:r>
                  <a:rPr lang="es-MX" dirty="0" smtClean="0">
                    <a:solidFill>
                      <a:srgbClr val="000000"/>
                    </a:solidFill>
                    <a:latin typeface="Book Antiqua" panose="02040602050305030304" pitchFamily="18" charset="0"/>
                  </a:rPr>
                  <a:t> no </a:t>
                </a:r>
                <a:r>
                  <a:rPr lang="es-MX" dirty="0" err="1" smtClean="0">
                    <a:solidFill>
                      <a:srgbClr val="000000"/>
                    </a:solidFill>
                    <a:latin typeface="Book Antiqua" panose="02040602050305030304" pitchFamily="18" charset="0"/>
                  </a:rPr>
                  <a:t>colisonal</a:t>
                </a:r>
                <a:r>
                  <a:rPr lang="es-MX" dirty="0" smtClean="0">
                    <a:solidFill>
                      <a:srgbClr val="000000"/>
                    </a:solidFill>
                    <a:latin typeface="Book Antiqua" panose="02040602050305030304" pitchFamily="18" charset="0"/>
                  </a:rPr>
                  <a:t> (CBE):</a:t>
                </a:r>
              </a:p>
              <a:p>
                <a:pPr>
                  <a:lnSpc>
                    <a:spcPct val="100000"/>
                  </a:lnSpc>
                </a:pPr>
                <a:endParaRPr lang="es-MX" dirty="0">
                  <a:solidFill>
                    <a:srgbClr val="000000"/>
                  </a:solidFill>
                  <a:latin typeface="Book Antiqua" panose="02040602050305030304" pitchFamily="18" charset="0"/>
                </a:endParaRPr>
              </a:p>
              <a:p>
                <a:pPr>
                  <a:lnSpc>
                    <a:spcPct val="100000"/>
                  </a:lnSpc>
                </a:pPr>
                <a14:m>
                  <m:oMathPara xmlns:m="http://schemas.openxmlformats.org/officeDocument/2006/math">
                    <m:oMathParaPr>
                      <m:jc m:val="center"/>
                    </m:oMathParaPr>
                    <m:oMath xmlns:m="http://schemas.openxmlformats.org/officeDocument/2006/math">
                      <m:f>
                        <m:fPr>
                          <m:ctrlPr>
                            <a:rPr lang="es-MX" i="1" smtClean="0">
                              <a:solidFill>
                                <a:srgbClr val="000000"/>
                              </a:solidFill>
                              <a:latin typeface="Cambria Math" panose="02040503050406030204" pitchFamily="18" charset="0"/>
                            </a:rPr>
                          </m:ctrlPr>
                        </m:fPr>
                        <m:num>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𝑓</m:t>
                          </m:r>
                        </m:num>
                        <m:den>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𝑡</m:t>
                          </m:r>
                        </m:den>
                      </m:f>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𝑓</m:t>
                      </m:r>
                      <m:r>
                        <a:rPr lang="es-CO" b="0" i="1" smtClean="0">
                          <a:solidFill>
                            <a:srgbClr val="000000"/>
                          </a:solidFill>
                          <a:latin typeface="Cambria Math" panose="02040503050406030204" pitchFamily="18" charset="0"/>
                          <a:ea typeface="Cambria Math" panose="02040503050406030204" pitchFamily="18" charset="0"/>
                        </a:rPr>
                        <m:t>∙</m:t>
                      </m:r>
                      <m:acc>
                        <m:accPr>
                          <m:chr m:val="⃗"/>
                          <m:ctrlPr>
                            <a:rPr lang="es-CO" b="0" i="1" smtClean="0">
                              <a:solidFill>
                                <a:srgbClr val="000000"/>
                              </a:solidFill>
                              <a:latin typeface="Cambria Math" panose="02040503050406030204" pitchFamily="18" charset="0"/>
                              <a:ea typeface="Cambria Math" panose="02040503050406030204" pitchFamily="18" charset="0"/>
                            </a:rPr>
                          </m:ctrlPr>
                        </m:accPr>
                        <m:e>
                          <m:r>
                            <a:rPr lang="es-CO" b="0" i="1" smtClean="0">
                              <a:solidFill>
                                <a:srgbClr val="000000"/>
                              </a:solidFill>
                              <a:latin typeface="Cambria Math" panose="02040503050406030204" pitchFamily="18" charset="0"/>
                              <a:ea typeface="Cambria Math" panose="02040503050406030204" pitchFamily="18" charset="0"/>
                            </a:rPr>
                            <m:t>𝑣</m:t>
                          </m:r>
                        </m:e>
                      </m:acc>
                      <m:r>
                        <a:rPr lang="es-CO" b="0" i="1" smtClean="0">
                          <a:solidFill>
                            <a:srgbClr val="000000"/>
                          </a:solidFill>
                          <a:latin typeface="Cambria Math" panose="02040503050406030204" pitchFamily="18" charset="0"/>
                        </a:rPr>
                        <m:t>−</m:t>
                      </m:r>
                      <m:f>
                        <m:fPr>
                          <m:ctrlPr>
                            <a:rPr lang="es-MX" i="1">
                              <a:solidFill>
                                <a:srgbClr val="000000"/>
                              </a:solidFill>
                              <a:latin typeface="Cambria Math" panose="02040503050406030204" pitchFamily="18" charset="0"/>
                            </a:rPr>
                          </m:ctrlPr>
                        </m:fPr>
                        <m:num>
                          <m:r>
                            <a:rPr lang="es-MX" i="1">
                              <a:solidFill>
                                <a:srgbClr val="000000"/>
                              </a:solidFill>
                              <a:latin typeface="Cambria Math" panose="02040503050406030204" pitchFamily="18" charset="0"/>
                              <a:ea typeface="Cambria Math" panose="02040503050406030204" pitchFamily="18" charset="0"/>
                            </a:rPr>
                            <m:t>𝜕</m:t>
                          </m:r>
                          <m:r>
                            <a:rPr lang="es-CO" i="1">
                              <a:solidFill>
                                <a:srgbClr val="000000"/>
                              </a:solidFill>
                              <a:latin typeface="Cambria Math" panose="02040503050406030204" pitchFamily="18" charset="0"/>
                              <a:ea typeface="Cambria Math" panose="02040503050406030204" pitchFamily="18" charset="0"/>
                            </a:rPr>
                            <m:t>𝑓</m:t>
                          </m:r>
                        </m:num>
                        <m:den>
                          <m:r>
                            <a:rPr lang="es-MX" i="1">
                              <a:solidFill>
                                <a:srgbClr val="000000"/>
                              </a:solidFill>
                              <a:latin typeface="Cambria Math" panose="02040503050406030204" pitchFamily="18" charset="0"/>
                              <a:ea typeface="Cambria Math" panose="02040503050406030204" pitchFamily="18" charset="0"/>
                            </a:rPr>
                            <m:t>𝜕</m:t>
                          </m:r>
                          <m:acc>
                            <m:accPr>
                              <m:chr m:val="⃗"/>
                              <m:ctrlPr>
                                <a:rPr lang="es-CO" i="1">
                                  <a:solidFill>
                                    <a:srgbClr val="000000"/>
                                  </a:solidFill>
                                  <a:latin typeface="Cambria Math" panose="02040503050406030204" pitchFamily="18" charset="0"/>
                                  <a:ea typeface="Cambria Math" panose="02040503050406030204" pitchFamily="18" charset="0"/>
                                </a:rPr>
                              </m:ctrlPr>
                            </m:accPr>
                            <m:e>
                              <m:r>
                                <a:rPr lang="es-CO" i="1">
                                  <a:solidFill>
                                    <a:srgbClr val="000000"/>
                                  </a:solidFill>
                                  <a:latin typeface="Cambria Math" panose="02040503050406030204" pitchFamily="18" charset="0"/>
                                  <a:ea typeface="Cambria Math" panose="02040503050406030204" pitchFamily="18" charset="0"/>
                                </a:rPr>
                                <m:t>𝑣</m:t>
                              </m:r>
                            </m:e>
                          </m:acc>
                        </m:den>
                      </m:f>
                      <m:r>
                        <a:rPr lang="es-CO" i="1" smtClean="0">
                          <a:solidFill>
                            <a:srgbClr val="000000"/>
                          </a:solidFill>
                          <a:latin typeface="Cambria Math" panose="02040503050406030204" pitchFamily="18" charset="0"/>
                          <a:ea typeface="Cambria Math" panose="02040503050406030204" pitchFamily="18" charset="0"/>
                        </a:rPr>
                        <m:t>∙</m:t>
                      </m:r>
                      <m:r>
                        <a:rPr lang="es-CO" i="1" smtClean="0">
                          <a:solidFill>
                            <a:srgbClr val="000000"/>
                          </a:solidFill>
                          <a:latin typeface="Cambria Math" panose="02040503050406030204" pitchFamily="18" charset="0"/>
                          <a:ea typeface="Cambria Math" panose="02040503050406030204" pitchFamily="18" charset="0"/>
                        </a:rPr>
                        <m:t>𝛻𝜙</m:t>
                      </m:r>
                      <m:r>
                        <a:rPr lang="es-CO" b="0" i="1" smtClean="0">
                          <a:solidFill>
                            <a:srgbClr val="000000"/>
                          </a:solidFill>
                          <a:latin typeface="Cambria Math" panose="02040503050406030204" pitchFamily="18" charset="0"/>
                          <a:ea typeface="Cambria Math" panose="02040503050406030204" pitchFamily="18" charset="0"/>
                        </a:rPr>
                        <m:t>=0</m:t>
                      </m:r>
                    </m:oMath>
                  </m:oMathPara>
                </a14:m>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Momentos de </a:t>
                </a:r>
                <a14:m>
                  <m:oMath xmlns:m="http://schemas.openxmlformats.org/officeDocument/2006/math">
                    <m:r>
                      <a:rPr lang="es-CO" b="0" i="1" smtClean="0">
                        <a:solidFill>
                          <a:srgbClr val="000000"/>
                        </a:solidFill>
                        <a:latin typeface="Cambria Math" panose="02040503050406030204" pitchFamily="18" charset="0"/>
                        <a:ea typeface="Crimson Text"/>
                      </a:rPr>
                      <m:t>𝑓</m:t>
                    </m:r>
                    <m:r>
                      <a:rPr lang="es-CO" b="0" i="1" smtClean="0">
                        <a:solidFill>
                          <a:srgbClr val="000000"/>
                        </a:solidFill>
                        <a:latin typeface="Cambria Math" panose="02040503050406030204" pitchFamily="18" charset="0"/>
                        <a:ea typeface="Crimson Text"/>
                      </a:rPr>
                      <m:t>(</m:t>
                    </m:r>
                    <m:acc>
                      <m:accPr>
                        <m:chr m:val="⃗"/>
                        <m:ctrlPr>
                          <a:rPr lang="es-CO" b="0" i="1" smtClean="0">
                            <a:solidFill>
                              <a:srgbClr val="000000"/>
                            </a:solidFill>
                            <a:latin typeface="Cambria Math" panose="02040503050406030204" pitchFamily="18" charset="0"/>
                          </a:rPr>
                        </m:ctrlPr>
                      </m:accPr>
                      <m:e>
                        <m:r>
                          <a:rPr lang="es-CO" b="0" i="1" smtClean="0">
                            <a:solidFill>
                              <a:srgbClr val="000000"/>
                            </a:solidFill>
                            <a:latin typeface="Cambria Math" panose="02040503050406030204" pitchFamily="18" charset="0"/>
                          </a:rPr>
                          <m:t>𝑥</m:t>
                        </m:r>
                      </m:e>
                    </m:acc>
                    <m:r>
                      <a:rPr lang="es-CO" b="0" i="1" smtClean="0">
                        <a:solidFill>
                          <a:srgbClr val="000000"/>
                        </a:solidFill>
                        <a:latin typeface="Cambria Math" panose="02040503050406030204" pitchFamily="18" charset="0"/>
                      </a:rPr>
                      <m:t>,</m:t>
                    </m:r>
                    <m:acc>
                      <m:accPr>
                        <m:chr m:val="⃗"/>
                        <m:ctrlPr>
                          <a:rPr lang="es-CO" b="0" i="1" smtClean="0">
                            <a:solidFill>
                              <a:srgbClr val="000000"/>
                            </a:solidFill>
                            <a:latin typeface="Cambria Math" panose="02040503050406030204" pitchFamily="18" charset="0"/>
                          </a:rPr>
                        </m:ctrlPr>
                      </m:accPr>
                      <m:e>
                        <m:r>
                          <a:rPr lang="es-CO" b="0" i="1" smtClean="0">
                            <a:solidFill>
                              <a:srgbClr val="000000"/>
                            </a:solidFill>
                            <a:latin typeface="Cambria Math" panose="02040503050406030204" pitchFamily="18" charset="0"/>
                          </a:rPr>
                          <m:t>𝑣</m:t>
                        </m:r>
                      </m:e>
                    </m:acc>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𝑡</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junto con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𝜌</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𝑟</m:t>
                    </m:r>
                    <m:r>
                      <a:rPr lang="es-CO" b="0" i="1" smtClean="0">
                        <a:solidFill>
                          <a:srgbClr val="000000"/>
                        </a:solidFill>
                        <a:latin typeface="Cambria Math" panose="02040503050406030204" pitchFamily="18" charset="0"/>
                        <a:ea typeface="Cambria Math" panose="02040503050406030204" pitchFamily="18" charset="0"/>
                      </a:rPr>
                      <m:t>)</m:t>
                    </m:r>
                  </m:oMath>
                </a14:m>
                <a:r>
                  <a:rPr lang="es-MX" dirty="0" smtClean="0">
                    <a:solidFill>
                      <a:srgbClr val="000000"/>
                    </a:solidFill>
                    <a:latin typeface="Book Antiqua" panose="02040602050305030304" pitchFamily="18" charset="0"/>
                    <a:ea typeface="Crimson Text"/>
                  </a:rPr>
                  <a:t> y </a:t>
                </a:r>
                <a14:m>
                  <m:oMath xmlns:m="http://schemas.openxmlformats.org/officeDocument/2006/math">
                    <m:r>
                      <a:rPr lang="es-CO" b="0" i="1" smtClean="0">
                        <a:solidFill>
                          <a:srgbClr val="000000"/>
                        </a:solidFill>
                        <a:latin typeface="Cambria Math" panose="02040503050406030204" pitchFamily="18" charset="0"/>
                        <a:ea typeface="Crimson Text"/>
                      </a:rPr>
                      <m:t>𝑀</m:t>
                    </m:r>
                    <m:r>
                      <a:rPr lang="es-CO" b="0" i="1" smtClean="0">
                        <a:solidFill>
                          <a:srgbClr val="000000"/>
                        </a:solidFill>
                        <a:latin typeface="Cambria Math" panose="02040503050406030204" pitchFamily="18" charset="0"/>
                        <a:ea typeface="Crimson Text"/>
                      </a:rPr>
                      <m:t>(</m:t>
                    </m:r>
                    <m:r>
                      <a:rPr lang="es-CO" b="0" i="1" smtClean="0">
                        <a:solidFill>
                          <a:srgbClr val="000000"/>
                        </a:solidFill>
                        <a:latin typeface="Cambria Math" panose="02040503050406030204" pitchFamily="18" charset="0"/>
                        <a:ea typeface="Crimson Text"/>
                      </a:rPr>
                      <m:t>𝑟</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podrían ser suficientes para hacer una descripción del sistema.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Se llega </a:t>
                </a:r>
                <a:r>
                  <a:rPr lang="es-MX" dirty="0" smtClean="0">
                    <a:solidFill>
                      <a:srgbClr val="000000"/>
                    </a:solidFill>
                    <a:latin typeface="Book Antiqua" panose="02040602050305030304" pitchFamily="18" charset="0"/>
                    <a:ea typeface="Crimson Text"/>
                  </a:rPr>
                  <a:t>entonces a una ecuación para la dispersión de velocidades proyectada.</a:t>
                </a: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p:txBody>
          </p:sp>
        </mc:Choice>
        <mc:Fallback>
          <p:sp>
            <p:nvSpPr>
              <p:cNvPr id="10" name="TextShape 1"/>
              <p:cNvSpPr txBox="1">
                <a:spLocks noRot="1" noChangeAspect="1" noMove="1" noResize="1" noEditPoints="1" noAdjustHandles="1" noChangeArrowheads="1" noChangeShapeType="1" noTextEdit="1"/>
              </p:cNvSpPr>
              <p:nvPr/>
            </p:nvSpPr>
            <p:spPr>
              <a:xfrm>
                <a:off x="467640" y="1062483"/>
                <a:ext cx="8520120" cy="3233798"/>
              </a:xfrm>
              <a:prstGeom prst="rect">
                <a:avLst/>
              </a:prstGeom>
              <a:blipFill rotWithShape="0">
                <a:blip r:embed="rId4"/>
                <a:stretch>
                  <a:fillRect l="-644"/>
                </a:stretch>
              </a:blipFill>
            </p:spPr>
            <p:txBody>
              <a:bodyPr/>
              <a:lstStyle/>
              <a:p>
                <a:r>
                  <a:rPr lang="es-CO">
                    <a:noFill/>
                  </a:rPr>
                  <a:t> </a:t>
                </a:r>
              </a:p>
            </p:txBody>
          </p:sp>
        </mc:Fallback>
      </mc:AlternateContent>
      <p:sp>
        <p:nvSpPr>
          <p:cNvPr id="11"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3233600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113213" y="923897"/>
                <a:ext cx="4325223" cy="4036317"/>
              </a:xfrm>
              <a:prstGeom prst="rect">
                <a:avLst/>
              </a:prstGeom>
            </p:spPr>
            <p:txBody>
              <a:bodyPr tIns="91440" bIns="91440"/>
              <a:lstStyle/>
              <a:p>
                <a:pPr>
                  <a:lnSpc>
                    <a:spcPct val="100000"/>
                  </a:lnSpc>
                </a:pPr>
                <a:r>
                  <a:rPr lang="es-CO" sz="1600" dirty="0" smtClean="0">
                    <a:solidFill>
                      <a:srgbClr val="000000"/>
                    </a:solidFill>
                    <a:latin typeface="Book Antiqua" panose="02040602050305030304" pitchFamily="18" charset="0"/>
                    <a:ea typeface="Cambria Math" panose="02040503050406030204" pitchFamily="18" charset="0"/>
                  </a:rPr>
                  <a:t>Este modelo desciende como </a:t>
                </a:r>
                <a14:m>
                  <m:oMath xmlns:m="http://schemas.openxmlformats.org/officeDocument/2006/math">
                    <m:sSup>
                      <m:sSupPr>
                        <m:ctrlPr>
                          <a:rPr lang="es-CO" sz="160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−4</m:t>
                        </m:r>
                      </m:sup>
                    </m:sSup>
                  </m:oMath>
                </a14:m>
                <a:r>
                  <a:rPr lang="es-CO" sz="1600" dirty="0" smtClean="0">
                    <a:solidFill>
                      <a:srgbClr val="000000"/>
                    </a:solidFill>
                    <a:latin typeface="Book Antiqua" panose="02040602050305030304" pitchFamily="18" charset="0"/>
                    <a:ea typeface="Cambria Math" panose="02040503050406030204" pitchFamily="18" charset="0"/>
                  </a:rPr>
                  <a:t> y tiene una pronunciada pendiente en la parte central. Su forma funcional es:</a:t>
                </a:r>
              </a:p>
              <a:p>
                <a:pPr>
                  <a:lnSpc>
                    <a:spcPct val="100000"/>
                  </a:lnSpc>
                </a:pPr>
                <a:endParaRPr lang="es-CO" sz="160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MX" sz="1600" i="1" smtClean="0">
                          <a:solidFill>
                            <a:srgbClr val="000000"/>
                          </a:solidFill>
                          <a:latin typeface="Cambria Math" panose="02040503050406030204" pitchFamily="18" charset="0"/>
                          <a:ea typeface="Cambria Math" panose="02040503050406030204" pitchFamily="18" charset="0"/>
                        </a:rPr>
                        <m:t>𝜌</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𝑀</m:t>
                          </m:r>
                        </m:num>
                        <m:den>
                          <m:r>
                            <a:rPr lang="es-CO" sz="1600" b="0" i="1" smtClean="0">
                              <a:solidFill>
                                <a:srgbClr val="000000"/>
                              </a:solidFill>
                              <a:latin typeface="Cambria Math" panose="02040503050406030204" pitchFamily="18" charset="0"/>
                              <a:ea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𝑎</m:t>
                          </m:r>
                        </m:num>
                        <m:den>
                          <m:r>
                            <a:rPr lang="es-CO" sz="1600" b="0" i="1" smtClean="0">
                              <a:solidFill>
                                <a:srgbClr val="000000"/>
                              </a:solidFill>
                              <a:latin typeface="Cambria Math" panose="02040503050406030204" pitchFamily="18" charset="0"/>
                              <a:ea typeface="Cambria Math" panose="02040503050406030204" pitchFamily="18" charset="0"/>
                            </a:rPr>
                            <m:t>𝑟</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1</m:t>
                          </m:r>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𝑟</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𝑎</m:t>
                              </m:r>
                              <m:r>
                                <a:rPr lang="es-CO" sz="1600" i="1">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endParaRPr lang="es-CO" sz="1600" i="1" dirty="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Cambria Math" panose="02040503050406030204" pitchFamily="18" charset="0"/>
                        </a:rPr>
                        <m:t>𝑀</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𝑀</m:t>
                      </m:r>
                      <m:f>
                        <m:fPr>
                          <m:ctrlPr>
                            <a:rPr lang="es-CO" sz="1600" b="0" i="1" smtClean="0">
                              <a:solidFill>
                                <a:srgbClr val="000000"/>
                              </a:solidFill>
                              <a:latin typeface="Cambria Math" panose="02040503050406030204" pitchFamily="18" charset="0"/>
                              <a:ea typeface="Cambria Math" panose="02040503050406030204" pitchFamily="18" charset="0"/>
                            </a:rPr>
                          </m:ctrlPr>
                        </m:fPr>
                        <m:num>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2</m:t>
                              </m:r>
                            </m:sup>
                          </m:sSup>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𝑎</m:t>
                                  </m:r>
                                </m:e>
                              </m:d>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dirty="0" smtClean="0">
                  <a:solidFill>
                    <a:srgbClr val="000000"/>
                  </a:solidFill>
                  <a:latin typeface="Cambria Math" panose="02040503050406030204" pitchFamily="18" charset="0"/>
                  <a:ea typeface="Cambria Math" panose="02040503050406030204" pitchFamily="18" charset="0"/>
                </a:endParaRPr>
              </a:p>
              <a:p>
                <a:pPr>
                  <a:lnSpc>
                    <a:spcPct val="100000"/>
                  </a:lnSpc>
                </a:pPr>
                <a:r>
                  <a:rPr lang="es-CO" sz="1600" dirty="0" smtClean="0">
                    <a:solidFill>
                      <a:srgbClr val="000000"/>
                    </a:solidFill>
                    <a:latin typeface="Cambria Math" panose="02040503050406030204" pitchFamily="18" charset="0"/>
                    <a:ea typeface="Cambria Math" panose="02040503050406030204" pitchFamily="18" charset="0"/>
                  </a:rPr>
                  <a:t>Este modelo tiene asociado un perfil de brillo superficial en términos del radio proyectado:</a:t>
                </a:r>
                <a:endParaRPr lang="es-CO" sz="1600" b="0"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Arial"/>
                        </a:rPr>
                        <m:t>𝐼</m:t>
                      </m:r>
                      <m:d>
                        <m:dPr>
                          <m:ctrlPr>
                            <a:rPr lang="es-CO" sz="1600" b="0" i="1" smtClean="0">
                              <a:solidFill>
                                <a:srgbClr val="000000"/>
                              </a:solidFill>
                              <a:latin typeface="Cambria Math" panose="02040503050406030204" pitchFamily="18" charset="0"/>
                              <a:ea typeface="Arial"/>
                            </a:rPr>
                          </m:ctrlPr>
                        </m:dPr>
                        <m:e>
                          <m:r>
                            <a:rPr lang="es-CO" sz="1600" b="0" i="1" smtClean="0">
                              <a:solidFill>
                                <a:srgbClr val="000000"/>
                              </a:solidFill>
                              <a:latin typeface="Cambria Math" panose="02040503050406030204" pitchFamily="18" charset="0"/>
                              <a:ea typeface="Arial"/>
                            </a:rPr>
                            <m:t>𝑅</m:t>
                          </m:r>
                        </m:e>
                      </m:d>
                      <m:r>
                        <a:rPr lang="es-CO" sz="1600" b="0" i="1" smtClean="0">
                          <a:solidFill>
                            <a:srgbClr val="000000"/>
                          </a:solidFill>
                          <a:latin typeface="Cambria Math" panose="02040503050406030204" pitchFamily="18" charset="0"/>
                          <a:ea typeface="Arial"/>
                        </a:rPr>
                        <m:t>=</m:t>
                      </m:r>
                      <m:f>
                        <m:fPr>
                          <m:ctrlPr>
                            <a:rPr lang="es-CO" sz="1600" b="0" i="1" smtClean="0">
                              <a:solidFill>
                                <a:srgbClr val="000000"/>
                              </a:solidFill>
                              <a:latin typeface="Cambria Math" panose="02040503050406030204" pitchFamily="18" charset="0"/>
                            </a:rPr>
                          </m:ctrlPr>
                        </m:fPr>
                        <m:num>
                          <m:r>
                            <a:rPr lang="es-CO" sz="1600" b="0" i="1" smtClean="0">
                              <a:solidFill>
                                <a:srgbClr val="000000"/>
                              </a:solidFill>
                              <a:latin typeface="Cambria Math" panose="02040503050406030204" pitchFamily="18" charset="0"/>
                            </a:rPr>
                            <m:t>𝑀</m:t>
                          </m:r>
                        </m:num>
                        <m:den>
                          <m:r>
                            <a:rPr lang="es-CO" sz="1600" b="0" i="1" smtClean="0">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𝑎</m:t>
                              </m:r>
                            </m:e>
                            <m:sup>
                              <m:r>
                                <a:rPr lang="es-CO" sz="1600" b="0" i="1" smtClean="0">
                                  <a:solidFill>
                                    <a:srgbClr val="000000"/>
                                  </a:solidFill>
                                  <a:latin typeface="Cambria Math" panose="02040503050406030204" pitchFamily="18" charset="0"/>
                                  <a:ea typeface="Cambria Math" panose="02040503050406030204" pitchFamily="18" charset="0"/>
                                </a:rPr>
                                <m:t>2</m:t>
                              </m:r>
                            </m:sup>
                          </m:sSup>
                          <m:r>
                            <m:rPr>
                              <m:sty m:val="p"/>
                            </m:rPr>
                            <a:rPr lang="el-GR" sz="1600" b="0" i="1" smtClean="0">
                              <a:solidFill>
                                <a:srgbClr val="000000"/>
                              </a:solidFill>
                              <a:latin typeface="Cambria Math" panose="02040503050406030204" pitchFamily="18" charset="0"/>
                              <a:ea typeface="Cambria Math" panose="02040503050406030204" pitchFamily="18" charset="0"/>
                            </a:rPr>
                            <m:t>Γ</m:t>
                          </m:r>
                          <m:sSup>
                            <m:sSupPr>
                              <m:ctrlPr>
                                <a:rPr lang="el-GR"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(1−</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𝑠</m:t>
                                  </m:r>
                                </m:e>
                                <m:sup>
                                  <m:r>
                                    <a:rPr lang="es-CO" sz="1600" b="0" i="1" smtClean="0">
                                      <a:solidFill>
                                        <a:srgbClr val="000000"/>
                                      </a:solidFill>
                                      <a:latin typeface="Cambria Math" panose="02040503050406030204" pitchFamily="18" charset="0"/>
                                      <a:ea typeface="Cambria Math" panose="02040503050406030204" pitchFamily="18" charset="0"/>
                                    </a:rPr>
                                    <m:t>2</m:t>
                                  </m:r>
                                </m:sup>
                              </m:sSup>
                              <m:r>
                                <a:rPr lang="es-CO" sz="1600" b="0" i="1" smtClean="0">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2</m:t>
                              </m:r>
                            </m:sup>
                          </m:sSup>
                        </m:den>
                      </m:f>
                      <m:d>
                        <m:dPr>
                          <m:begChr m:val="["/>
                          <m:endChr m:val="]"/>
                          <m:ctrlPr>
                            <a:rPr lang="es-CO" sz="1600" b="0" i="1" smtClean="0">
                              <a:solidFill>
                                <a:srgbClr val="000000"/>
                              </a:solidFill>
                              <a:latin typeface="Cambria Math" panose="02040503050406030204" pitchFamily="18" charset="0"/>
                            </a:rPr>
                          </m:ctrlPr>
                        </m:dPr>
                        <m:e>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2+</m:t>
                              </m:r>
                              <m:sSup>
                                <m:sSupPr>
                                  <m:ctrlPr>
                                    <a:rPr lang="es-CO" sz="1600" b="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𝑠</m:t>
                                  </m:r>
                                </m:e>
                                <m:sup>
                                  <m:r>
                                    <a:rPr lang="es-CO" sz="1600" b="0" i="1" smtClean="0">
                                      <a:solidFill>
                                        <a:srgbClr val="000000"/>
                                      </a:solidFill>
                                      <a:latin typeface="Cambria Math" panose="02040503050406030204" pitchFamily="18" charset="0"/>
                                    </a:rPr>
                                    <m:t>2</m:t>
                                  </m:r>
                                </m:sup>
                              </m:sSup>
                            </m:e>
                          </m:d>
                          <m:r>
                            <a:rPr lang="es-CO" sz="1600" b="0" i="1" smtClean="0">
                              <a:solidFill>
                                <a:srgbClr val="000000"/>
                              </a:solidFill>
                              <a:latin typeface="Cambria Math" panose="02040503050406030204" pitchFamily="18" charset="0"/>
                            </a:rPr>
                            <m:t>𝑋</m:t>
                          </m:r>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𝑠</m:t>
                              </m:r>
                            </m:e>
                          </m:d>
                          <m:r>
                            <a:rPr lang="es-CO" sz="1600" b="0" i="1" smtClean="0">
                              <a:solidFill>
                                <a:srgbClr val="000000"/>
                              </a:solidFill>
                              <a:latin typeface="Cambria Math" panose="02040503050406030204" pitchFamily="18" charset="0"/>
                            </a:rPr>
                            <m:t>−3</m:t>
                          </m:r>
                        </m:e>
                      </m:d>
                      <m:r>
                        <a:rPr lang="es-CO" sz="1600" i="1">
                          <a:solidFill>
                            <a:srgbClr val="000000"/>
                          </a:solidFill>
                          <a:latin typeface="Cambria Math" panose="02040503050406030204" pitchFamily="18" charset="0"/>
                          <a:ea typeface="Cambria Math" panose="02040503050406030204" pitchFamily="18" charset="0"/>
                        </a:rPr>
                        <m:t>)</m:t>
                      </m:r>
                    </m:oMath>
                  </m:oMathPara>
                </a14:m>
                <a:endParaRPr sz="1600" dirty="0"/>
              </a:p>
            </p:txBody>
          </p:sp>
        </mc:Choice>
        <mc:Fallback xmlns="">
          <p:sp>
            <p:nvSpPr>
              <p:cNvPr id="87" name="TextShape 1"/>
              <p:cNvSpPr txBox="1">
                <a:spLocks noRot="1" noChangeAspect="1" noMove="1" noResize="1" noEditPoints="1" noAdjustHandles="1" noChangeArrowheads="1" noChangeShapeType="1" noTextEdit="1"/>
              </p:cNvSpPr>
              <p:nvPr/>
            </p:nvSpPr>
            <p:spPr>
              <a:xfrm>
                <a:off x="113213" y="923897"/>
                <a:ext cx="4325223" cy="4036317"/>
              </a:xfrm>
              <a:prstGeom prst="rect">
                <a:avLst/>
              </a:prstGeom>
              <a:blipFill rotWithShape="0">
                <a:blip r:embed="rId3"/>
                <a:stretch>
                  <a:fillRect l="-846" r="-84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12</a:t>
            </a:fld>
            <a:endParaRPr/>
          </a:p>
        </p:txBody>
      </p:sp>
      <p:sp>
        <p:nvSpPr>
          <p:cNvPr id="6" name="TextShape 1"/>
          <p:cNvSpPr txBox="1"/>
          <p:nvPr/>
        </p:nvSpPr>
        <p:spPr>
          <a:xfrm>
            <a:off x="203760" y="226260"/>
            <a:ext cx="4070289"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Modelo de </a:t>
            </a:r>
            <a:r>
              <a:rPr lang="es-MX" sz="2400" b="1" dirty="0" err="1"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Hernquist</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5" name="CuadroTexto 4"/>
          <p:cNvSpPr txBox="1"/>
          <p:nvPr/>
        </p:nvSpPr>
        <p:spPr>
          <a:xfrm>
            <a:off x="4586753" y="2215569"/>
            <a:ext cx="4408579"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densidad de </a:t>
            </a:r>
            <a:r>
              <a:rPr lang="es-CO" sz="1400" i="1" dirty="0" err="1" smtClean="0">
                <a:latin typeface="Book Antiqua" panose="02040602050305030304" pitchFamily="18" charset="0"/>
              </a:rPr>
              <a:t>Hernquist</a:t>
            </a:r>
            <a:r>
              <a:rPr lang="es-CO" sz="1400" i="1" dirty="0" smtClean="0">
                <a:latin typeface="Book Antiqua" panose="02040602050305030304" pitchFamily="18" charset="0"/>
              </a:rPr>
              <a:t>, </a:t>
            </a:r>
            <a:r>
              <a:rPr lang="es-CO" sz="1400" i="1" dirty="0" err="1" smtClean="0">
                <a:latin typeface="Book Antiqua" panose="02040602050305030304" pitchFamily="18" charset="0"/>
              </a:rPr>
              <a:t>Galactic</a:t>
            </a:r>
            <a:r>
              <a:rPr lang="es-CO" sz="1400" i="1" dirty="0" smtClean="0">
                <a:latin typeface="Book Antiqua" panose="02040602050305030304" pitchFamily="18" charset="0"/>
              </a:rPr>
              <a:t> Dynamics notes,</a:t>
            </a:r>
          </a:p>
          <a:p>
            <a:pPr algn="ctr"/>
            <a:r>
              <a:rPr lang="es-CO" sz="1400" i="1" dirty="0" smtClean="0">
                <a:latin typeface="Book Antiqua" panose="02040602050305030304" pitchFamily="18" charset="0"/>
              </a:rPr>
              <a:t>Observatorio de </a:t>
            </a:r>
            <a:r>
              <a:rPr lang="es-CO" sz="1400" i="1" dirty="0" err="1" smtClean="0">
                <a:latin typeface="Book Antiqua" panose="02040602050305030304" pitchFamily="18" charset="0"/>
              </a:rPr>
              <a:t>Tuorla</a:t>
            </a:r>
            <a:r>
              <a:rPr lang="es-CO" sz="1400" i="1" dirty="0" smtClean="0">
                <a:latin typeface="Book Antiqua" panose="02040602050305030304" pitchFamily="18" charset="0"/>
              </a:rPr>
              <a:t>.</a:t>
            </a:r>
            <a:endParaRPr lang="es-CO" sz="1400" i="1" dirty="0">
              <a:latin typeface="Book Antiqua" panose="02040602050305030304" pitchFamily="18" charset="0"/>
            </a:endParaRPr>
          </a:p>
        </p:txBody>
      </p:sp>
      <p:cxnSp>
        <p:nvCxnSpPr>
          <p:cNvPr id="11" name="Conector recto de flecha 10"/>
          <p:cNvCxnSpPr/>
          <p:nvPr/>
        </p:nvCxnSpPr>
        <p:spPr>
          <a:xfrm flipV="1">
            <a:off x="3318553" y="1387813"/>
            <a:ext cx="2451171" cy="8725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612" y="2798584"/>
            <a:ext cx="2537675" cy="1755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Conector recto de flecha 12"/>
          <p:cNvCxnSpPr/>
          <p:nvPr/>
        </p:nvCxnSpPr>
        <p:spPr>
          <a:xfrm flipV="1">
            <a:off x="4183987" y="3810221"/>
            <a:ext cx="1251042" cy="6881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164" y="371240"/>
            <a:ext cx="1838612" cy="1784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CuadroTexto 14"/>
          <p:cNvSpPr txBox="1"/>
          <p:nvPr/>
        </p:nvSpPr>
        <p:spPr>
          <a:xfrm>
            <a:off x="4743486" y="4553967"/>
            <a:ext cx="3836307"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brillo superficial de </a:t>
            </a:r>
            <a:r>
              <a:rPr lang="es-CO" sz="1400" i="1" dirty="0" err="1" smtClean="0">
                <a:latin typeface="Book Antiqua" panose="02040602050305030304" pitchFamily="18" charset="0"/>
              </a:rPr>
              <a:t>Hernquist</a:t>
            </a:r>
            <a:r>
              <a:rPr lang="es-CO" sz="1400" i="1" dirty="0" smtClean="0">
                <a:latin typeface="Book Antiqua" panose="02040602050305030304" pitchFamily="18" charset="0"/>
              </a:rPr>
              <a:t> comparado</a:t>
            </a:r>
          </a:p>
          <a:p>
            <a:pPr algn="ctr"/>
            <a:r>
              <a:rPr lang="es-CO" sz="1400" i="1" dirty="0" smtClean="0">
                <a:latin typeface="Book Antiqua" panose="02040602050305030304" pitchFamily="18" charset="0"/>
              </a:rPr>
              <a:t>Con el de </a:t>
            </a:r>
            <a:r>
              <a:rPr lang="es-CO" sz="1400" i="1" dirty="0" err="1" smtClean="0">
                <a:latin typeface="Book Antiqua" panose="02040602050305030304" pitchFamily="18" charset="0"/>
              </a:rPr>
              <a:t>De</a:t>
            </a:r>
            <a:r>
              <a:rPr lang="es-CO" sz="1400" i="1" dirty="0" smtClean="0">
                <a:latin typeface="Book Antiqua" panose="02040602050305030304" pitchFamily="18" charset="0"/>
              </a:rPr>
              <a:t> </a:t>
            </a:r>
            <a:r>
              <a:rPr lang="es-CO" sz="1400" i="1" dirty="0" err="1" smtClean="0">
                <a:latin typeface="Book Antiqua" panose="02040602050305030304" pitchFamily="18" charset="0"/>
              </a:rPr>
              <a:t>Vaucouleurs</a:t>
            </a:r>
            <a:r>
              <a:rPr lang="es-CO" sz="1400" i="1" dirty="0" smtClean="0">
                <a:latin typeface="Book Antiqua" panose="02040602050305030304" pitchFamily="18" charset="0"/>
              </a:rPr>
              <a:t>. </a:t>
            </a:r>
            <a:r>
              <a:rPr lang="es-CO" sz="1400" i="1" dirty="0" err="1" smtClean="0">
                <a:latin typeface="Book Antiqua" panose="02040602050305030304" pitchFamily="18" charset="0"/>
              </a:rPr>
              <a:t>Hernquist</a:t>
            </a:r>
            <a:r>
              <a:rPr lang="es-CO" sz="1400" i="1" dirty="0" smtClean="0">
                <a:latin typeface="Book Antiqua" panose="02040602050305030304" pitchFamily="18" charset="0"/>
              </a:rPr>
              <a:t> 1989</a:t>
            </a:r>
            <a:r>
              <a:rPr lang="es-CO" sz="1400" i="1" dirty="0" smtClean="0">
                <a:latin typeface="Book Antiqua" panose="02040602050305030304" pitchFamily="18" charset="0"/>
              </a:rPr>
              <a:t>.</a:t>
            </a:r>
            <a:endParaRPr lang="es-CO" sz="1400" i="1" dirty="0">
              <a:latin typeface="Book Antiqua" panose="02040602050305030304" pitchFamily="18" charset="0"/>
            </a:endParaRPr>
          </a:p>
        </p:txBody>
      </p:sp>
      <p:sp>
        <p:nvSpPr>
          <p:cNvPr id="16"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17476217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910880"/>
                <a:ext cx="8520120" cy="196200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910880"/>
                <a:ext cx="8520120" cy="1962000"/>
              </a:xfrm>
              <a:prstGeom prst="rect">
                <a:avLst/>
              </a:prstGeom>
              <a:blipFill rotWithShape="0">
                <a:blip r:embed="rId3"/>
                <a:stretch>
                  <a:fillRect t="-155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13</a:t>
            </a:fld>
            <a:endParaRPr/>
          </a:p>
        </p:txBody>
      </p:sp>
      <p:sp>
        <p:nvSpPr>
          <p:cNvPr id="6" name="TextShape 1"/>
          <p:cNvSpPr txBox="1"/>
          <p:nvPr/>
        </p:nvSpPr>
        <p:spPr>
          <a:xfrm>
            <a:off x="203760" y="383040"/>
            <a:ext cx="8628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La pregunta</a:t>
            </a:r>
            <a:endParaRPr b="1" dirty="0">
              <a:effectLst>
                <a:outerShdw blurRad="38100" dist="38100" dir="2700000" algn="tl">
                  <a:srgbClr val="000000">
                    <a:alpha val="43137"/>
                  </a:srgbClr>
                </a:outerShdw>
              </a:effectLst>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14</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rPr>
              <a:t>2. Observaciones y Datos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3" name="CuadroTexto 2"/>
          <p:cNvSpPr txBox="1"/>
          <p:nvPr/>
        </p:nvSpPr>
        <p:spPr>
          <a:xfrm>
            <a:off x="5239820" y="1407560"/>
            <a:ext cx="184731" cy="369332"/>
          </a:xfrm>
          <a:prstGeom prst="rect">
            <a:avLst/>
          </a:prstGeom>
          <a:noFill/>
        </p:spPr>
        <p:txBody>
          <a:bodyPr wrap="none" rtlCol="0">
            <a:spAutoFit/>
          </a:bodyPr>
          <a:lstStyle/>
          <a:p>
            <a:endParaRPr lang="es-CO" dirty="0"/>
          </a:p>
        </p:txBody>
      </p:sp>
      <p:sp>
        <p:nvSpPr>
          <p:cNvPr id="4" name="CuadroTexto 3"/>
          <p:cNvSpPr txBox="1"/>
          <p:nvPr/>
        </p:nvSpPr>
        <p:spPr>
          <a:xfrm>
            <a:off x="4907008" y="1017012"/>
            <a:ext cx="4080752" cy="1200329"/>
          </a:xfrm>
          <a:prstGeom prst="rect">
            <a:avLst/>
          </a:prstGeom>
          <a:noFill/>
        </p:spPr>
        <p:txBody>
          <a:bodyPr wrap="square" rtlCol="0">
            <a:spAutoFit/>
          </a:bodyPr>
          <a:lstStyle/>
          <a:p>
            <a:r>
              <a:rPr lang="es-CO" dirty="0" smtClean="0">
                <a:latin typeface="Book Antiqua" panose="02040602050305030304" pitchFamily="18" charset="0"/>
              </a:rPr>
              <a:t>Así, restringimos </a:t>
            </a:r>
            <a:r>
              <a:rPr lang="es-CO" dirty="0">
                <a:latin typeface="Book Antiqua" panose="02040602050305030304" pitchFamily="18" charset="0"/>
              </a:rPr>
              <a:t>el espacio</a:t>
            </a:r>
          </a:p>
          <a:p>
            <a:r>
              <a:rPr lang="es-CO" dirty="0" smtClean="0">
                <a:latin typeface="Book Antiqua" panose="02040602050305030304" pitchFamily="18" charset="0"/>
              </a:rPr>
              <a:t>de </a:t>
            </a:r>
            <a:r>
              <a:rPr lang="es-CO" dirty="0">
                <a:latin typeface="Book Antiqua" panose="02040602050305030304" pitchFamily="18" charset="0"/>
              </a:rPr>
              <a:t>parámetros </a:t>
            </a:r>
            <a:r>
              <a:rPr lang="es-CO" dirty="0" smtClean="0">
                <a:latin typeface="Book Antiqua" panose="02040602050305030304" pitchFamily="18" charset="0"/>
              </a:rPr>
              <a:t>para tener </a:t>
            </a:r>
            <a:r>
              <a:rPr lang="es-CO" dirty="0">
                <a:latin typeface="Book Antiqua" panose="02040602050305030304" pitchFamily="18" charset="0"/>
              </a:rPr>
              <a:t>un criterio solido a la hora de analizar los </a:t>
            </a:r>
            <a:r>
              <a:rPr lang="es-CO" dirty="0" smtClean="0">
                <a:latin typeface="Book Antiqua" panose="02040602050305030304" pitchFamily="18" charset="0"/>
              </a:rPr>
              <a:t>resultados.</a:t>
            </a:r>
            <a:endParaRPr lang="es-CO" dirty="0"/>
          </a:p>
        </p:txBody>
      </p:sp>
      <p:sp>
        <p:nvSpPr>
          <p:cNvPr id="12" name="CuadroTexto 11"/>
          <p:cNvSpPr txBox="1"/>
          <p:nvPr/>
        </p:nvSpPr>
        <p:spPr>
          <a:xfrm>
            <a:off x="456951" y="1059027"/>
            <a:ext cx="4304867" cy="1200329"/>
          </a:xfrm>
          <a:prstGeom prst="rect">
            <a:avLst/>
          </a:prstGeom>
          <a:noFill/>
        </p:spPr>
        <p:txBody>
          <a:bodyPr wrap="square" rtlCol="0">
            <a:spAutoFit/>
          </a:bodyPr>
          <a:lstStyle/>
          <a:p>
            <a:r>
              <a:rPr lang="es-CO" dirty="0" smtClean="0">
                <a:latin typeface="Book Antiqua" panose="02040602050305030304" pitchFamily="18" charset="0"/>
              </a:rPr>
              <a:t>Para tener consistencia, buscamos en las bases de datos los valores de los parámetros que nos interesan y también calculamos algunos por nuestra cuenta.</a:t>
            </a:r>
            <a:endParaRPr lang="es-CO"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222" y="2332759"/>
            <a:ext cx="2351833" cy="2743047"/>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049" y="2359742"/>
            <a:ext cx="3740803" cy="2449266"/>
          </a:xfrm>
          <a:prstGeom prst="rect">
            <a:avLst/>
          </a:prstGeom>
        </p:spPr>
      </p:pic>
    </p:spTree>
    <p:extLst>
      <p:ext uri="{BB962C8B-B14F-4D97-AF65-F5344CB8AC3E}">
        <p14:creationId xmlns:p14="http://schemas.microsoft.com/office/powerpoint/2010/main" val="25416046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10274"/>
            <a:ext cx="9143640" cy="5143320"/>
          </a:xfrm>
          <a:prstGeom prst="rect">
            <a:avLst/>
          </a:prstGeom>
          <a:ln>
            <a:noFill/>
          </a:ln>
        </p:spPr>
      </p:pic>
      <p:sp>
        <p:nvSpPr>
          <p:cNvPr id="109" name="TextShape 1"/>
          <p:cNvSpPr txBox="1"/>
          <p:nvPr/>
        </p:nvSpPr>
        <p:spPr>
          <a:xfrm>
            <a:off x="311760" y="191880"/>
            <a:ext cx="8520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Datos de velocidades radiales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rgbClr val="000000"/>
                </a:solidFill>
                <a:latin typeface="Arial"/>
                <a:ea typeface="Arial"/>
              </a:rPr>
              <a:t>15</a:t>
            </a:fld>
            <a:endParaRPr/>
          </a:p>
        </p:txBody>
      </p:sp>
      <p:graphicFrame>
        <p:nvGraphicFramePr>
          <p:cNvPr id="111" name="Table 3"/>
          <p:cNvGraphicFramePr/>
          <p:nvPr>
            <p:extLst>
              <p:ext uri="{D42A27DB-BD31-4B8C-83A1-F6EECF244321}">
                <p14:modId xmlns:p14="http://schemas.microsoft.com/office/powerpoint/2010/main" val="2518602221"/>
              </p:ext>
            </p:extLst>
          </p:nvPr>
        </p:nvGraphicFramePr>
        <p:xfrm>
          <a:off x="311760" y="964440"/>
          <a:ext cx="8160480" cy="2962003"/>
        </p:xfrm>
        <a:graphic>
          <a:graphicData uri="http://schemas.openxmlformats.org/drawingml/2006/table">
            <a:tbl>
              <a:tblPr>
                <a:effectLst>
                  <a:outerShdw blurRad="50800" dist="38100" dir="8100000" algn="tr" rotWithShape="0">
                    <a:prstClr val="black">
                      <a:alpha val="40000"/>
                    </a:prstClr>
                  </a:outerShdw>
                </a:effectLst>
              </a:tblPr>
              <a:tblGrid>
                <a:gridCol w="3109534"/>
                <a:gridCol w="5050946"/>
              </a:tblGrid>
              <a:tr h="379321">
                <a:tc>
                  <a:txBody>
                    <a:bodyPr/>
                    <a:lstStyle/>
                    <a:p>
                      <a:pPr algn="ctr">
                        <a:lnSpc>
                          <a:spcPct val="100000"/>
                        </a:lnSpc>
                      </a:pPr>
                      <a:r>
                        <a:rPr lang="es-MX" sz="1600" b="1" dirty="0">
                          <a:solidFill>
                            <a:srgbClr val="000000"/>
                          </a:solidFill>
                          <a:latin typeface="Book Antiqua" panose="02040602050305030304" pitchFamily="18" charset="0"/>
                          <a:ea typeface="Arial"/>
                        </a:rPr>
                        <a:t>Artículo</a:t>
                      </a:r>
                      <a:endParaRPr dirty="0">
                        <a:latin typeface="Book Antiqua" panose="02040602050305030304" pitchFamily="18" charset="0"/>
                      </a:endParaRPr>
                    </a:p>
                  </a:txBody>
                  <a:tcPr/>
                </a:tc>
                <a:tc>
                  <a:txBody>
                    <a:bodyPr/>
                    <a:lstStyle/>
                    <a:p>
                      <a:pPr algn="ctr">
                        <a:lnSpc>
                          <a:spcPct val="100000"/>
                        </a:lnSpc>
                      </a:pPr>
                      <a:r>
                        <a:rPr lang="es-MX" sz="1600" b="1" dirty="0">
                          <a:solidFill>
                            <a:srgbClr val="000000"/>
                          </a:solidFill>
                          <a:latin typeface="Book Antiqua" panose="02040602050305030304" pitchFamily="18" charset="0"/>
                          <a:ea typeface="Arial"/>
                        </a:rPr>
                        <a:t>Descripción</a:t>
                      </a:r>
                      <a:endParaRPr dirty="0">
                        <a:latin typeface="Book Antiqua" panose="02040602050305030304" pitchFamily="18" charset="0"/>
                      </a:endParaRPr>
                    </a:p>
                  </a:txBody>
                  <a:tcPr/>
                </a:tc>
              </a:tr>
              <a:tr h="467529">
                <a:tc>
                  <a:txBody>
                    <a:bodyPr/>
                    <a:lstStyle/>
                    <a:p>
                      <a:pPr algn="ctr">
                        <a:lnSpc>
                          <a:spcPct val="100000"/>
                        </a:lnSpc>
                      </a:pPr>
                      <a:r>
                        <a:rPr lang="es-MX" sz="1600" dirty="0">
                          <a:solidFill>
                            <a:srgbClr val="000000"/>
                          </a:solidFill>
                          <a:latin typeface="Book Antiqua" panose="02040602050305030304" pitchFamily="18" charset="0"/>
                          <a:ea typeface="Arial"/>
                        </a:rPr>
                        <a:t>Da Costa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1355 estrellas, ~204 estrellas del cúmulo</a:t>
                      </a:r>
                      <a:endParaRPr dirty="0">
                        <a:latin typeface="Book Antiqua" panose="02040602050305030304" pitchFamily="18" charset="0"/>
                      </a:endParaRPr>
                    </a:p>
                  </a:txBody>
                  <a:tcPr/>
                </a:tc>
              </a:tr>
              <a:tr h="334423">
                <a:tc>
                  <a:txBody>
                    <a:bodyPr/>
                    <a:lstStyle/>
                    <a:p>
                      <a:pPr algn="ctr">
                        <a:lnSpc>
                          <a:spcPct val="100000"/>
                        </a:lnSpc>
                      </a:pPr>
                      <a:r>
                        <a:rPr lang="es-MX" sz="1600" dirty="0">
                          <a:solidFill>
                            <a:srgbClr val="000000"/>
                          </a:solidFill>
                          <a:latin typeface="Book Antiqua" panose="02040602050305030304" pitchFamily="18" charset="0"/>
                          <a:ea typeface="Arial"/>
                        </a:rPr>
                        <a:t>Johnson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180 estrellas del cúmulo</a:t>
                      </a:r>
                      <a:endParaRPr dirty="0">
                        <a:latin typeface="Book Antiqua" panose="02040602050305030304" pitchFamily="18" charset="0"/>
                      </a:endParaRPr>
                    </a:p>
                  </a:txBody>
                  <a:tcPr/>
                </a:tc>
              </a:tr>
              <a:tr h="467529">
                <a:tc>
                  <a:txBody>
                    <a:bodyPr/>
                    <a:lstStyle/>
                    <a:p>
                      <a:pPr algn="ctr">
                        <a:lnSpc>
                          <a:spcPct val="100000"/>
                        </a:lnSpc>
                      </a:pPr>
                      <a:r>
                        <a:rPr lang="es-MX" sz="1600" dirty="0">
                          <a:solidFill>
                            <a:srgbClr val="000000"/>
                          </a:solidFill>
                          <a:latin typeface="Book Antiqua" panose="02040602050305030304" pitchFamily="18" charset="0"/>
                          <a:ea typeface="Arial"/>
                        </a:rPr>
                        <a:t>Mayor et al. 1997</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481 estrellas, ~381 estrellas del cúmulo</a:t>
                      </a:r>
                      <a:endParaRPr dirty="0">
                        <a:latin typeface="Book Antiqua" panose="02040602050305030304" pitchFamily="18" charset="0"/>
                      </a:endParaRPr>
                    </a:p>
                  </a:txBody>
                  <a:tcPr/>
                </a:tc>
              </a:tr>
              <a:tr h="334423">
                <a:tc>
                  <a:txBody>
                    <a:bodyPr/>
                    <a:lstStyle/>
                    <a:p>
                      <a:pPr algn="ctr">
                        <a:lnSpc>
                          <a:spcPct val="100000"/>
                        </a:lnSpc>
                      </a:pPr>
                      <a:r>
                        <a:rPr lang="es-MX" sz="1600">
                          <a:solidFill>
                            <a:srgbClr val="000000"/>
                          </a:solidFill>
                          <a:latin typeface="Book Antiqua" panose="02040602050305030304" pitchFamily="18" charset="0"/>
                          <a:ea typeface="Arial"/>
                        </a:rPr>
                        <a:t>Pancino et al. 2007</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649 estrellas del cúmulo</a:t>
                      </a:r>
                      <a:endParaRPr dirty="0">
                        <a:latin typeface="Book Antiqua" panose="02040602050305030304" pitchFamily="18" charset="0"/>
                      </a:endParaRPr>
                    </a:p>
                  </a:txBody>
                  <a:tcPr/>
                </a:tc>
              </a:tr>
              <a:tr h="510087">
                <a:tc>
                  <a:txBody>
                    <a:bodyPr/>
                    <a:lstStyle/>
                    <a:p>
                      <a:pPr algn="ctr">
                        <a:lnSpc>
                          <a:spcPct val="100000"/>
                        </a:lnSpc>
                      </a:pPr>
                      <a:r>
                        <a:rPr lang="es-MX" sz="1600" dirty="0" err="1" smtClean="0">
                          <a:solidFill>
                            <a:srgbClr val="000000"/>
                          </a:solidFill>
                          <a:latin typeface="Book Antiqua" panose="02040602050305030304" pitchFamily="18" charset="0"/>
                          <a:ea typeface="Arial"/>
                        </a:rPr>
                        <a:t>Sollima</a:t>
                      </a:r>
                      <a:r>
                        <a:rPr lang="es-MX" sz="1600" dirty="0" smtClean="0">
                          <a:solidFill>
                            <a:srgbClr val="000000"/>
                          </a:solidFill>
                          <a:latin typeface="Book Antiqua" panose="02040602050305030304" pitchFamily="18" charset="0"/>
                          <a:ea typeface="Arial"/>
                        </a:rPr>
                        <a:t> </a:t>
                      </a:r>
                      <a:r>
                        <a:rPr lang="es-MX" sz="1600" dirty="0">
                          <a:solidFill>
                            <a:srgbClr val="000000"/>
                          </a:solidFill>
                          <a:latin typeface="Book Antiqua" panose="02040602050305030304" pitchFamily="18" charset="0"/>
                          <a:ea typeface="Arial"/>
                        </a:rPr>
                        <a:t>et al. 2009</a:t>
                      </a:r>
                      <a:endParaRPr dirty="0">
                        <a:latin typeface="Book Antiqua" panose="02040602050305030304" pitchFamily="18" charset="0"/>
                      </a:endParaRPr>
                    </a:p>
                  </a:txBody>
                  <a:tcPr/>
                </a:tc>
                <a:tc>
                  <a:txBody>
                    <a:bodyPr/>
                    <a:lstStyle/>
                    <a:p>
                      <a:pPr algn="ctr">
                        <a:lnSpc>
                          <a:spcPct val="100000"/>
                        </a:lnSpc>
                      </a:pPr>
                      <a:r>
                        <a:rPr lang="es-MX" sz="1600" dirty="0" smtClean="0">
                          <a:solidFill>
                            <a:srgbClr val="000000"/>
                          </a:solidFill>
                          <a:latin typeface="Book Antiqua" panose="02040602050305030304" pitchFamily="18" charset="0"/>
                          <a:ea typeface="Arial"/>
                        </a:rPr>
                        <a:t>946 </a:t>
                      </a:r>
                      <a:r>
                        <a:rPr lang="es-MX" sz="1600" dirty="0">
                          <a:solidFill>
                            <a:srgbClr val="000000"/>
                          </a:solidFill>
                          <a:latin typeface="Book Antiqua" panose="02040602050305030304" pitchFamily="18" charset="0"/>
                          <a:ea typeface="Arial"/>
                        </a:rPr>
                        <a:t>estrellas (incluyendo los datos de </a:t>
                      </a:r>
                      <a:r>
                        <a:rPr lang="es-MX" sz="1600" dirty="0" err="1">
                          <a:solidFill>
                            <a:srgbClr val="000000"/>
                          </a:solidFill>
                          <a:latin typeface="Book Antiqua" panose="02040602050305030304" pitchFamily="18" charset="0"/>
                          <a:ea typeface="Arial"/>
                        </a:rPr>
                        <a:t>Pancino</a:t>
                      </a:r>
                      <a:r>
                        <a:rPr lang="es-MX" sz="1600" dirty="0">
                          <a:solidFill>
                            <a:srgbClr val="000000"/>
                          </a:solidFill>
                          <a:latin typeface="Book Antiqua" panose="02040602050305030304" pitchFamily="18" charset="0"/>
                          <a:ea typeface="Arial"/>
                        </a:rPr>
                        <a:t> et al.)</a:t>
                      </a:r>
                      <a:endParaRPr dirty="0">
                        <a:latin typeface="Book Antiqua" panose="02040602050305030304" pitchFamily="18" charset="0"/>
                      </a:endParaRPr>
                    </a:p>
                  </a:txBody>
                  <a:tcPr/>
                </a:tc>
              </a:tr>
              <a:tr h="466977">
                <a:tc>
                  <a:txBody>
                    <a:bodyPr/>
                    <a:lstStyle/>
                    <a:p>
                      <a:pPr algn="ctr">
                        <a:lnSpc>
                          <a:spcPct val="100000"/>
                        </a:lnSpc>
                      </a:pPr>
                      <a:r>
                        <a:rPr lang="es-MX" sz="1600">
                          <a:solidFill>
                            <a:srgbClr val="000000"/>
                          </a:solidFill>
                          <a:latin typeface="Book Antiqua" panose="02040602050305030304" pitchFamily="18" charset="0"/>
                          <a:ea typeface="Arial"/>
                        </a:rPr>
                        <a:t>Reijns et al. 2006</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1966 estrellas, ~1592 estrellas del cúmulo</a:t>
                      </a:r>
                      <a:endParaRPr dirty="0">
                        <a:latin typeface="Book Antiqua" panose="02040602050305030304" pitchFamily="18" charset="0"/>
                      </a:endParaRPr>
                    </a:p>
                  </a:txBody>
                  <a:tcPr/>
                </a:tc>
              </a:tr>
            </a:tbl>
          </a:graphicData>
        </a:graphic>
      </p:graphicFrame>
      <p:sp>
        <p:nvSpPr>
          <p:cNvPr id="7" name="TextShape 1"/>
          <p:cNvSpPr txBox="1"/>
          <p:nvPr/>
        </p:nvSpPr>
        <p:spPr>
          <a:xfrm>
            <a:off x="1709045" y="4273978"/>
            <a:ext cx="5400672" cy="782222"/>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un total de 3749 miembros del cúmulo.</a:t>
            </a:r>
            <a:endParaRPr lang="es-MX" sz="2000" dirty="0" smtClean="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p:txBody>
      </p:sp>
      <p:sp>
        <p:nvSpPr>
          <p:cNvPr id="8"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25828016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7" name="TextShape 1"/>
          <p:cNvSpPr txBox="1"/>
          <p:nvPr/>
        </p:nvSpPr>
        <p:spPr>
          <a:xfrm>
            <a:off x="155880" y="1171254"/>
            <a:ext cx="3331044" cy="2013736"/>
          </a:xfrm>
          <a:prstGeom prst="rect">
            <a:avLst/>
          </a:prstGeom>
        </p:spPr>
        <p:txBody>
          <a:bodyPr tIns="91440" bIns="91440"/>
          <a:lstStyle/>
          <a:p>
            <a:pPr>
              <a:lnSpc>
                <a:spcPct val="100000"/>
              </a:lnSpc>
            </a:pPr>
            <a:r>
              <a:rPr lang="es-MX" dirty="0">
                <a:solidFill>
                  <a:srgbClr val="000000"/>
                </a:solidFill>
                <a:latin typeface="Book Antiqua" panose="02040602050305030304" pitchFamily="18" charset="0"/>
                <a:ea typeface="Arial"/>
              </a:rPr>
              <a:t>T</a:t>
            </a:r>
            <a:r>
              <a:rPr lang="es-MX" dirty="0" smtClean="0">
                <a:solidFill>
                  <a:srgbClr val="000000"/>
                </a:solidFill>
                <a:latin typeface="Book Antiqua" panose="02040602050305030304" pitchFamily="18" charset="0"/>
                <a:ea typeface="Arial"/>
              </a:rPr>
              <a:t>écnicas de correlación cruzada en la transformada de Fourier entre nuestros espectros y espectros de </a:t>
            </a:r>
            <a:r>
              <a:rPr lang="es-MX" dirty="0" smtClean="0">
                <a:solidFill>
                  <a:srgbClr val="000000"/>
                </a:solidFill>
                <a:latin typeface="Book Antiqua" panose="02040602050305030304" pitchFamily="18" charset="0"/>
                <a:ea typeface="Arial"/>
              </a:rPr>
              <a:t>referencia con </a:t>
            </a:r>
            <a:r>
              <a:rPr lang="es-MX" dirty="0" smtClean="0">
                <a:solidFill>
                  <a:srgbClr val="000000"/>
                </a:solidFill>
                <a:latin typeface="Book Antiqua" panose="02040602050305030304" pitchFamily="18" charset="0"/>
                <a:ea typeface="Arial"/>
              </a:rPr>
              <a:t>FXCOR y XCSAO.</a:t>
            </a:r>
            <a:endParaRPr lang="es-MX" dirty="0" smtClean="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6" name="TextShape 1"/>
          <p:cNvSpPr txBox="1"/>
          <p:nvPr/>
        </p:nvSpPr>
        <p:spPr>
          <a:xfrm>
            <a:off x="203760" y="149333"/>
            <a:ext cx="7862694" cy="1021919"/>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Calculadas por medio de</a:t>
            </a:r>
            <a:endParaRPr sz="2400" b="1" dirty="0">
              <a:effectLst>
                <a:outerShdw blurRad="38100" dist="38100" dir="2700000" algn="tl">
                  <a:srgbClr val="000000">
                    <a:alpha val="43137"/>
                  </a:srgbClr>
                </a:outerShdw>
              </a:effectLst>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709" y="959369"/>
            <a:ext cx="5170386" cy="3923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16</a:t>
            </a:fld>
            <a:endParaRPr dirty="0"/>
          </a:p>
        </p:txBody>
      </p:sp>
      <p:sp>
        <p:nvSpPr>
          <p:cNvPr id="9" name="TextShape 1"/>
          <p:cNvSpPr txBox="1"/>
          <p:nvPr/>
        </p:nvSpPr>
        <p:spPr>
          <a:xfrm>
            <a:off x="311760" y="3133734"/>
            <a:ext cx="2907588" cy="565077"/>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L</a:t>
            </a:r>
            <a:r>
              <a:rPr lang="es-MX" sz="2000" dirty="0" smtClean="0">
                <a:solidFill>
                  <a:srgbClr val="000000"/>
                </a:solidFill>
                <a:latin typeface="Book Antiqua" panose="02040602050305030304" pitchFamily="18" charset="0"/>
                <a:ea typeface="Arial"/>
              </a:rPr>
              <a:t>íneas telúricas</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10" name="TextShape 1"/>
          <p:cNvSpPr txBox="1"/>
          <p:nvPr/>
        </p:nvSpPr>
        <p:spPr>
          <a:xfrm>
            <a:off x="311760" y="3789012"/>
            <a:ext cx="2907588" cy="565077"/>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Se usan líneas de emisión y de absorción como el Triplete de Calcio</a:t>
            </a:r>
          </a:p>
          <a:p>
            <a:pPr>
              <a:lnSpc>
                <a:spcPct val="100000"/>
              </a:lnSpc>
            </a:pPr>
            <a:endParaRPr lang="es-MX" sz="2000" dirty="0">
              <a:solidFill>
                <a:srgbClr val="000000"/>
              </a:solidFill>
              <a:latin typeface="Book Antiqua" panose="02040602050305030304" pitchFamily="18" charset="0"/>
              <a:ea typeface="Arial"/>
            </a:endParaRPr>
          </a:p>
        </p:txBody>
      </p:sp>
      <p:cxnSp>
        <p:nvCxnSpPr>
          <p:cNvPr id="4" name="Conector recto de flecha 3"/>
          <p:cNvCxnSpPr/>
          <p:nvPr/>
        </p:nvCxnSpPr>
        <p:spPr>
          <a:xfrm flipV="1">
            <a:off x="2194777" y="2422244"/>
            <a:ext cx="3628852" cy="925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flipV="1">
            <a:off x="2691829" y="3202855"/>
            <a:ext cx="4674381" cy="1453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7366210" y="2891880"/>
            <a:ext cx="154113" cy="25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7426530" y="2960360"/>
            <a:ext cx="324520" cy="1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7445836" y="3127071"/>
            <a:ext cx="610428" cy="9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25534087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718" y="2708197"/>
            <a:ext cx="2326300" cy="1912083"/>
          </a:xfrm>
          <a:prstGeom prst="rect">
            <a:avLst/>
          </a:prstGeom>
          <a:ln>
            <a:noFill/>
          </a:ln>
          <a:effectLst>
            <a:outerShdw blurRad="292100" dist="139700" dir="2700000" algn="tl" rotWithShape="0">
              <a:srgbClr val="333333">
                <a:alpha val="65000"/>
              </a:srgbClr>
            </a:outerShdw>
          </a:effectLst>
        </p:spPr>
      </p:pic>
      <p:sp>
        <p:nvSpPr>
          <p:cNvPr id="109" name="TextShape 1"/>
          <p:cNvSpPr txBox="1"/>
          <p:nvPr/>
        </p:nvSpPr>
        <p:spPr>
          <a:xfrm>
            <a:off x="4282035" y="312053"/>
            <a:ext cx="3806174" cy="630053"/>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Observatorio Pico Dos Días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latin typeface="Arial"/>
                <a:ea typeface="Arial"/>
              </a:rPr>
              <a:t>17</a:t>
            </a:fld>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43" y="56587"/>
            <a:ext cx="2303675" cy="2515073"/>
          </a:xfrm>
          <a:prstGeom prst="rect">
            <a:avLst/>
          </a:prstGeom>
          <a:ln>
            <a:noFill/>
          </a:ln>
          <a:effectLst>
            <a:outerShdw blurRad="292100" dist="139700" dir="2700000" algn="tl" rotWithShape="0">
              <a:srgbClr val="333333">
                <a:alpha val="65000"/>
              </a:srgbClr>
            </a:outerShdw>
          </a:effectLst>
        </p:spPr>
      </p:pic>
      <p:sp>
        <p:nvSpPr>
          <p:cNvPr id="14" name="TextShape 1"/>
          <p:cNvSpPr txBox="1"/>
          <p:nvPr/>
        </p:nvSpPr>
        <p:spPr>
          <a:xfrm>
            <a:off x="3349364" y="1443203"/>
            <a:ext cx="5671516" cy="3700297"/>
          </a:xfrm>
          <a:prstGeom prst="rect">
            <a:avLst/>
          </a:prstGeom>
        </p:spPr>
        <p:txBody>
          <a:bodyPr tIns="91440" bIns="91440"/>
          <a:lstStyle/>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Durante 5 noches de observación, se observaron cúmulos globulares locales.</a:t>
            </a:r>
          </a:p>
          <a:p>
            <a:pPr marL="342900" indent="-342900">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Dos días de imágenes de </a:t>
            </a:r>
            <a:r>
              <a:rPr lang="es-MX" sz="2000" dirty="0" err="1" smtClean="0">
                <a:solidFill>
                  <a:srgbClr val="000000"/>
                </a:solidFill>
                <a:latin typeface="Book Antiqua" panose="02040602050305030304" pitchFamily="18" charset="0"/>
                <a:ea typeface="Arial"/>
              </a:rPr>
              <a:t>espectroscopía</a:t>
            </a:r>
            <a:r>
              <a:rPr lang="es-MX" sz="2000" dirty="0" smtClean="0">
                <a:solidFill>
                  <a:srgbClr val="000000"/>
                </a:solidFill>
                <a:latin typeface="Book Antiqua" panose="02040602050305030304" pitchFamily="18" charset="0"/>
                <a:ea typeface="Arial"/>
              </a:rPr>
              <a:t>, con tiempos de exposición de 600s y 900s.</a:t>
            </a:r>
          </a:p>
          <a:p>
            <a:pPr marL="342900" indent="-342900">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Tres noches de fotometría que sería usada para estimar brillo superficial y hacer diagramas color-magnitud.</a:t>
            </a:r>
          </a:p>
          <a:p>
            <a:pPr>
              <a:lnSpc>
                <a:spcPct val="100000"/>
              </a:lnSpc>
            </a:pPr>
            <a:endParaRPr lang="es-MX" sz="2800" dirty="0">
              <a:solidFill>
                <a:srgbClr val="000000"/>
              </a:solidFill>
              <a:latin typeface="Arial"/>
              <a:ea typeface="Arial"/>
            </a:endParaRPr>
          </a:p>
        </p:txBody>
      </p:sp>
      <p:sp>
        <p:nvSpPr>
          <p:cNvPr id="11" name="CuadroTexto 10"/>
          <p:cNvSpPr txBox="1"/>
          <p:nvPr/>
        </p:nvSpPr>
        <p:spPr>
          <a:xfrm>
            <a:off x="636260" y="4620280"/>
            <a:ext cx="2303836" cy="523220"/>
          </a:xfrm>
          <a:prstGeom prst="rect">
            <a:avLst/>
          </a:prstGeom>
          <a:noFill/>
        </p:spPr>
        <p:txBody>
          <a:bodyPr wrap="none" rtlCol="0">
            <a:spAutoFit/>
          </a:bodyPr>
          <a:lstStyle/>
          <a:p>
            <a:pPr algn="ctr"/>
            <a:r>
              <a:rPr lang="es-CO" sz="1400" i="1" dirty="0" smtClean="0">
                <a:latin typeface="Book Antiqua" panose="02040602050305030304" pitchFamily="18" charset="0"/>
              </a:rPr>
              <a:t>Vista desde el aire del OPD.</a:t>
            </a:r>
          </a:p>
          <a:p>
            <a:pPr algn="ctr"/>
            <a:r>
              <a:rPr lang="es-CO" sz="1400" i="1" dirty="0" err="1" smtClean="0">
                <a:latin typeface="Book Antiqua" panose="02040602050305030304" pitchFamily="18" charset="0"/>
              </a:rPr>
              <a:t>Dominici</a:t>
            </a:r>
            <a:r>
              <a:rPr lang="es-CO" sz="1400" i="1" dirty="0" smtClean="0">
                <a:latin typeface="Book Antiqua" panose="02040602050305030304" pitchFamily="18" charset="0"/>
              </a:rPr>
              <a:t> et al. 2008</a:t>
            </a:r>
            <a:endParaRPr lang="es-CO" sz="1400" i="1" dirty="0">
              <a:latin typeface="Book Antiqua" panose="02040602050305030304" pitchFamily="18" charset="0"/>
            </a:endParaRPr>
          </a:p>
        </p:txBody>
      </p:sp>
      <p:sp>
        <p:nvSpPr>
          <p:cNvPr id="9"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279578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787" y="450192"/>
            <a:ext cx="2962549" cy="4606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9" name="TextShape 1"/>
          <p:cNvSpPr txBox="1"/>
          <p:nvPr/>
        </p:nvSpPr>
        <p:spPr>
          <a:xfrm>
            <a:off x="1043801" y="95072"/>
            <a:ext cx="3806174" cy="630053"/>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Datos de OPD</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chemeClr val="bg1"/>
                </a:solidFill>
                <a:latin typeface="Arial"/>
                <a:ea typeface="Arial"/>
              </a:rPr>
              <a:t>18</a:t>
            </a:fld>
            <a:endParaRPr dirty="0">
              <a:solidFill>
                <a:schemeClr val="bg1"/>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683" y="3075489"/>
            <a:ext cx="2904846" cy="19365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mc:Choice xmlns:a14="http://schemas.microsoft.com/office/drawing/2010/main" Requires="a14">
          <p:sp>
            <p:nvSpPr>
              <p:cNvPr id="8" name="TextShape 1"/>
              <p:cNvSpPr txBox="1"/>
              <p:nvPr/>
            </p:nvSpPr>
            <p:spPr>
              <a:xfrm>
                <a:off x="-359" y="678601"/>
                <a:ext cx="5933242" cy="226464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Espectro (3) e imagen fotométrica (1) de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r>
                      <a:rPr lang="es-CO" b="0" i="1" smtClean="0">
                        <a:solidFill>
                          <a:srgbClr val="000000"/>
                        </a:solidFill>
                        <a:latin typeface="Cambria Math" panose="02040503050406030204" pitchFamily="18" charset="0"/>
                        <a:ea typeface="Cambria Math" panose="02040503050406030204" pitchFamily="18" charset="0"/>
                      </a:rPr>
                      <m:t> </m:t>
                    </m:r>
                  </m:oMath>
                </a14:m>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Telescopio </a:t>
                </a:r>
                <a:r>
                  <a:rPr lang="es-MX" dirty="0" err="1" smtClean="0">
                    <a:solidFill>
                      <a:srgbClr val="000000"/>
                    </a:solidFill>
                    <a:latin typeface="Book Antiqua" panose="02040602050305030304" pitchFamily="18" charset="0"/>
                    <a:ea typeface="Arial"/>
                  </a:rPr>
                  <a:t>Perkin</a:t>
                </a:r>
                <a:r>
                  <a:rPr lang="es-MX" dirty="0" smtClean="0">
                    <a:solidFill>
                      <a:srgbClr val="000000"/>
                    </a:solidFill>
                    <a:latin typeface="Book Antiqua" panose="02040602050305030304" pitchFamily="18" charset="0"/>
                    <a:ea typeface="Arial"/>
                  </a:rPr>
                  <a:t> &amp; Elmer (2) con un espejo de 1.6m, rejilla de difracción de 900 líneas por </a:t>
                </a:r>
                <a:r>
                  <a:rPr lang="es-MX" dirty="0" smtClean="0">
                    <a:solidFill>
                      <a:srgbClr val="000000"/>
                    </a:solidFill>
                    <a:latin typeface="Book Antiqua" panose="02040602050305030304" pitchFamily="18" charset="0"/>
                    <a:ea typeface="Arial"/>
                  </a:rPr>
                  <a:t>milímetro.</a:t>
                </a: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Algunos problemas de seguimiento. </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mc:Choice>
        <mc:Fallback>
          <p:sp>
            <p:nvSpPr>
              <p:cNvPr id="8" name="TextShape 1"/>
              <p:cNvSpPr txBox="1">
                <a:spLocks noRot="1" noChangeAspect="1" noMove="1" noResize="1" noEditPoints="1" noAdjustHandles="1" noChangeArrowheads="1" noChangeShapeType="1" noTextEdit="1"/>
              </p:cNvSpPr>
              <p:nvPr/>
            </p:nvSpPr>
            <p:spPr>
              <a:xfrm>
                <a:off x="-359" y="678601"/>
                <a:ext cx="5933242" cy="2264647"/>
              </a:xfrm>
              <a:prstGeom prst="rect">
                <a:avLst/>
              </a:prstGeom>
              <a:blipFill rotWithShape="0">
                <a:blip r:embed="rId5"/>
                <a:stretch>
                  <a:fillRect l="-719" r="-206"/>
                </a:stretch>
              </a:blipFill>
            </p:spPr>
            <p:txBody>
              <a:bodyPr/>
              <a:lstStyle/>
              <a:p>
                <a:r>
                  <a:rPr lang="es-CO">
                    <a:noFill/>
                  </a:rPr>
                  <a:t> </a:t>
                </a:r>
              </a:p>
            </p:txBody>
          </p:sp>
        </mc:Fallback>
      </mc:AlternateContent>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244" y="3075489"/>
            <a:ext cx="2213195" cy="1983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uadroTexto 6"/>
          <p:cNvSpPr txBox="1"/>
          <p:nvPr/>
        </p:nvSpPr>
        <p:spPr>
          <a:xfrm>
            <a:off x="5995427" y="421478"/>
            <a:ext cx="312906" cy="369332"/>
          </a:xfrm>
          <a:prstGeom prst="rect">
            <a:avLst/>
          </a:prstGeom>
          <a:noFill/>
        </p:spPr>
        <p:txBody>
          <a:bodyPr wrap="none" rtlCol="0">
            <a:spAutoFit/>
          </a:bodyPr>
          <a:lstStyle/>
          <a:p>
            <a:r>
              <a:rPr lang="es-CO" b="1" dirty="0" smtClean="0">
                <a:solidFill>
                  <a:schemeClr val="bg1"/>
                </a:solidFill>
              </a:rPr>
              <a:t>3</a:t>
            </a:r>
            <a:endParaRPr lang="es-CO" b="1" dirty="0">
              <a:solidFill>
                <a:schemeClr val="bg1"/>
              </a:solidFill>
            </a:endParaRPr>
          </a:p>
        </p:txBody>
      </p:sp>
      <p:sp>
        <p:nvSpPr>
          <p:cNvPr id="13" name="CuadroTexto 12"/>
          <p:cNvSpPr txBox="1"/>
          <p:nvPr/>
        </p:nvSpPr>
        <p:spPr>
          <a:xfrm>
            <a:off x="2759683" y="3060565"/>
            <a:ext cx="312906" cy="369332"/>
          </a:xfrm>
          <a:prstGeom prst="rect">
            <a:avLst/>
          </a:prstGeom>
          <a:solidFill>
            <a:schemeClr val="tx1"/>
          </a:solidFill>
        </p:spPr>
        <p:txBody>
          <a:bodyPr wrap="none" rtlCol="0">
            <a:spAutoFit/>
          </a:bodyPr>
          <a:lstStyle/>
          <a:p>
            <a:r>
              <a:rPr lang="es-CO" b="1" dirty="0" smtClean="0">
                <a:solidFill>
                  <a:schemeClr val="bg1"/>
                </a:solidFill>
              </a:rPr>
              <a:t>2</a:t>
            </a:r>
            <a:endParaRPr lang="es-CO" b="1" dirty="0">
              <a:solidFill>
                <a:schemeClr val="bg1"/>
              </a:solidFill>
            </a:endParaRPr>
          </a:p>
        </p:txBody>
      </p:sp>
      <p:sp>
        <p:nvSpPr>
          <p:cNvPr id="15" name="CuadroTexto 14"/>
          <p:cNvSpPr txBox="1"/>
          <p:nvPr/>
        </p:nvSpPr>
        <p:spPr>
          <a:xfrm>
            <a:off x="287765" y="3048034"/>
            <a:ext cx="312906" cy="369332"/>
          </a:xfrm>
          <a:prstGeom prst="rect">
            <a:avLst/>
          </a:prstGeom>
          <a:noFill/>
        </p:spPr>
        <p:txBody>
          <a:bodyPr wrap="none" rtlCol="0">
            <a:spAutoFit/>
          </a:bodyPr>
          <a:lstStyle/>
          <a:p>
            <a:r>
              <a:rPr lang="es-CO" b="1" dirty="0">
                <a:solidFill>
                  <a:schemeClr val="bg1"/>
                </a:solidFill>
              </a:rPr>
              <a:t>1</a:t>
            </a:r>
          </a:p>
        </p:txBody>
      </p:sp>
      <p:sp>
        <p:nvSpPr>
          <p:cNvPr id="16"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11792845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91" name="TextShape 1"/>
              <p:cNvSpPr txBox="1"/>
              <p:nvPr/>
            </p:nvSpPr>
            <p:spPr>
              <a:xfrm>
                <a:off x="203760" y="226260"/>
                <a:ext cx="826884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V</a:t>
                </a:r>
                <a14:m>
                  <m:oMath xmlns:m="http://schemas.openxmlformats.org/officeDocument/2006/math">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𝐚𝐥𝐨𝐫𝐞𝐬</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𝐫𝐞𝐩𝐨𝐫𝐭𝐚𝐝𝐨𝐬</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𝐝𝐞</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𝐥𝐚</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𝐦𝐚𝐬𝐚</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𝐝𝐞</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MX"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𝛚</m:t>
                    </m:r>
                  </m:oMath>
                </a14:m>
                <a:r>
                  <a:rPr lang="es-MX" sz="2400" b="1" dirty="0" smtClean="0">
                    <a:solidFill>
                      <a:srgbClr val="000000"/>
                    </a:solidFill>
                    <a:effectLst>
                      <a:outerShdw blurRad="38100" dist="38100" dir="2700000" algn="tl">
                        <a:srgbClr val="000000">
                          <a:alpha val="43137"/>
                        </a:srgbClr>
                      </a:outerShdw>
                    </a:effectLst>
                    <a:latin typeface="Crimson Text"/>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Centauri</a:t>
                </a:r>
                <a:endParaRPr sz="2400" b="1" dirty="0">
                  <a:latin typeface="Book Antiqua" panose="02040602050305030304" pitchFamily="18" charset="0"/>
                </a:endParaRPr>
              </a:p>
            </p:txBody>
          </p:sp>
        </mc:Choice>
        <mc:Fallback>
          <p:sp>
            <p:nvSpPr>
              <p:cNvPr id="91" name="TextShape 1"/>
              <p:cNvSpPr txBox="1">
                <a:spLocks noRot="1" noChangeAspect="1" noMove="1" noResize="1" noEditPoints="1" noAdjustHandles="1" noChangeArrowheads="1" noChangeShapeType="1" noTextEdit="1"/>
              </p:cNvSpPr>
              <p:nvPr/>
            </p:nvSpPr>
            <p:spPr>
              <a:xfrm>
                <a:off x="203760" y="226260"/>
                <a:ext cx="8268840" cy="572400"/>
              </a:xfrm>
              <a:prstGeom prst="rect">
                <a:avLst/>
              </a:prstGeom>
              <a:blipFill rotWithShape="0">
                <a:blip r:embed="rId3"/>
                <a:stretch>
                  <a:fillRect t="-1064" b="-18085"/>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19</a:t>
            </a:fld>
            <a:endParaRPr dirty="0"/>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0840">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pPr algn="ctr"/>
                          <a:r>
                            <a:rPr lang="es-CO" b="1" dirty="0" smtClean="0">
                              <a:latin typeface="Book Antiqua" panose="02040602050305030304" pitchFamily="18" charset="0"/>
                            </a:rPr>
                            <a:t>Masa (</a:t>
                          </a:r>
                          <a14:m>
                            <m:oMath xmlns:m="http://schemas.openxmlformats.org/officeDocument/2006/math">
                              <m:sSub>
                                <m:sSubPr>
                                  <m:ctrlPr>
                                    <a:rPr lang="es-CO" b="1" i="1" smtClean="0">
                                      <a:latin typeface="Cambria Math" panose="02040503050406030204" pitchFamily="18" charset="0"/>
                                    </a:rPr>
                                  </m:ctrlPr>
                                </m:sSubPr>
                                <m:e>
                                  <m:r>
                                    <a:rPr lang="es-CO" b="1" i="1" smtClean="0">
                                      <a:latin typeface="Cambria Math" panose="02040503050406030204" pitchFamily="18" charset="0"/>
                                    </a:rPr>
                                    <m:t>𝑴</m:t>
                                  </m:r>
                                </m:e>
                                <m:sub>
                                  <m:r>
                                    <a:rPr lang="es-CO" b="1" i="1" smtClean="0">
                                      <a:latin typeface="Cambria Math" panose="02040503050406030204" pitchFamily="18" charset="0"/>
                                      <a:ea typeface="Cambria Math" panose="02040503050406030204" pitchFamily="18" charset="0"/>
                                    </a:rPr>
                                    <m:t>⊙</m:t>
                                  </m:r>
                                </m:sub>
                              </m:sSub>
                            </m:oMath>
                          </a14:m>
                          <a:r>
                            <a:rPr lang="es-CO" b="1" dirty="0" smtClean="0">
                              <a:latin typeface="Book Antiqua" panose="02040602050305030304" pitchFamily="18" charset="0"/>
                            </a:rPr>
                            <a:t>)</a:t>
                          </a:r>
                          <a:endParaRPr lang="es-CO" b="1"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2.4</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3.98</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7762">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102800" t="-8065" r="-1200" b="-811290"/>
                          </a:stretch>
                        </a:blipFill>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109836" r="-1200" b="-724590"/>
                          </a:stretch>
                        </a:blipFill>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209836" r="-1200" b="-624590"/>
                          </a:stretch>
                        </a:blipFill>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309836" r="-1200" b="-524590"/>
                          </a:stretch>
                        </a:blipFill>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409836" r="-1200" b="-424590"/>
                          </a:stretch>
                        </a:blipFill>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518333" r="-1200" b="-331667"/>
                          </a:stretch>
                        </a:blipFill>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608197" r="-1200" b="-226230"/>
                          </a:stretch>
                        </a:blipFill>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708197" r="-1200" b="-126230"/>
                          </a:stretch>
                        </a:blipFill>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808197" r="-1200" b="-26230"/>
                          </a:stretch>
                        </a:blipFill>
                      </a:tcPr>
                    </a:tc>
                  </a:tr>
                </a:tbl>
              </a:graphicData>
            </a:graphic>
          </p:graphicFrame>
        </mc:Fallback>
      </mc:AlternateContent>
      <p:sp>
        <p:nvSpPr>
          <p:cNvPr id="10"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3289515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n 2"/>
          <p:cNvPicPr/>
          <p:nvPr/>
        </p:nvPicPr>
        <p:blipFill>
          <a:blip r:embed="rId2"/>
          <a:stretch>
            <a:fillRect/>
          </a:stretch>
        </p:blipFill>
        <p:spPr>
          <a:xfrm>
            <a:off x="360" y="180"/>
            <a:ext cx="9143640" cy="5143320"/>
          </a:xfrm>
          <a:prstGeom prst="rect">
            <a:avLst/>
          </a:prstGeom>
          <a:ln>
            <a:noFill/>
          </a:ln>
        </p:spPr>
      </p:pic>
      <p:sp>
        <p:nvSpPr>
          <p:cNvPr id="75" name="TextShape 1"/>
          <p:cNvSpPr txBox="1"/>
          <p:nvPr/>
        </p:nvSpPr>
        <p:spPr>
          <a:xfrm>
            <a:off x="1098360" y="397440"/>
            <a:ext cx="7025760" cy="712169"/>
          </a:xfrm>
          <a:prstGeom prst="rect">
            <a:avLst/>
          </a:prstGeom>
        </p:spPr>
        <p:txBody>
          <a:bodyPr tIns="91440" bIns="91440" anchor="b"/>
          <a:lstStyle/>
          <a:p>
            <a:pPr algn="ctr">
              <a:lnSpc>
                <a:spcPct val="100000"/>
              </a:lnSpc>
            </a:pPr>
            <a:r>
              <a:rPr lang="es-MX" sz="3100" b="1" dirty="0" smtClean="0">
                <a:ln w="0"/>
                <a:effectLst>
                  <a:outerShdw blurRad="38100" dist="19050" dir="2700000" algn="tl" rotWithShape="0">
                    <a:schemeClr val="dk1">
                      <a:alpha val="40000"/>
                    </a:schemeClr>
                  </a:outerShdw>
                </a:effectLst>
                <a:latin typeface="Book Antiqua" panose="02040602050305030304" pitchFamily="18" charset="0"/>
                <a:ea typeface="Crimson Text"/>
              </a:rPr>
              <a:t>Resumen</a:t>
            </a:r>
            <a:endParaRPr sz="3100" b="1" dirty="0">
              <a:ln w="0"/>
              <a:effectLst>
                <a:outerShdw blurRad="38100" dist="19050" dir="2700000" algn="tl" rotWithShape="0">
                  <a:schemeClr val="dk1">
                    <a:alpha val="40000"/>
                  </a:schemeClr>
                </a:outerShdw>
              </a:effectLst>
              <a:latin typeface="Book Antiqua" panose="02040602050305030304" pitchFamily="18" charset="0"/>
            </a:endParaRPr>
          </a:p>
        </p:txBody>
      </p:sp>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mc:AlternateContent xmlns:mc="http://schemas.openxmlformats.org/markup-compatibility/2006">
        <mc:Choice xmlns:a14="http://schemas.microsoft.com/office/drawing/2010/main" Requires="a14">
          <p:sp>
            <p:nvSpPr>
              <p:cNvPr id="77" name="TextShape 3"/>
              <p:cNvSpPr txBox="1"/>
              <p:nvPr/>
            </p:nvSpPr>
            <p:spPr>
              <a:xfrm>
                <a:off x="351180" y="1790729"/>
                <a:ext cx="8520120" cy="3068911"/>
              </a:xfrm>
              <a:prstGeom prst="rect">
                <a:avLst/>
              </a:prstGeom>
            </p:spPr>
            <p:txBody>
              <a:bodyPr tIns="91440" bIns="91440"/>
              <a:lstStyle/>
              <a:p>
                <a:pPr algn="just">
                  <a:lnSpc>
                    <a:spcPct val="100000"/>
                  </a:lnSpc>
                </a:pPr>
                <a:r>
                  <a:rPr lang="es-CO" sz="1700" dirty="0" smtClean="0">
                    <a:latin typeface="Book Antiqua" panose="02040602050305030304" pitchFamily="18" charset="0"/>
                    <a:ea typeface="Crimson Text"/>
                  </a:rPr>
                  <a:t>Exploramos la idea de que </a:t>
                </a:r>
                <a14:m>
                  <m:oMath xmlns:m="http://schemas.openxmlformats.org/officeDocument/2006/math">
                    <m:r>
                      <a:rPr lang="es-CO" sz="1700" i="1" smtClean="0">
                        <a:latin typeface="Cambria Math" panose="02040503050406030204" pitchFamily="18" charset="0"/>
                        <a:ea typeface="Cambria Math" panose="02040503050406030204" pitchFamily="18" charset="0"/>
                      </a:rPr>
                      <m:t>𝜔</m:t>
                    </m:r>
                  </m:oMath>
                </a14:m>
                <a:r>
                  <a:rPr lang="es-CO" sz="1700" dirty="0" smtClean="0">
                    <a:latin typeface="Book Antiqua" panose="02040602050305030304" pitchFamily="18" charset="0"/>
                  </a:rPr>
                  <a:t> Centauri podría tener una componente de materia oscura, para ello utilizamos la recopilación más grande de datos hasta la fecha disponibles del cúmul</a:t>
                </a:r>
                <a:r>
                  <a:rPr lang="es-CO" sz="1700" dirty="0" smtClean="0">
                    <a:latin typeface="Book Antiqua" panose="02040602050305030304" pitchFamily="18" charset="0"/>
                  </a:rPr>
                  <a:t>o para modelar la distribución de masa basados en un modelo de </a:t>
                </a:r>
                <a:r>
                  <a:rPr lang="es-CO" sz="1700" dirty="0" err="1" smtClean="0">
                    <a:latin typeface="Book Antiqua" panose="02040602050305030304" pitchFamily="18" charset="0"/>
                  </a:rPr>
                  <a:t>Hernquist</a:t>
                </a:r>
                <a:r>
                  <a:rPr lang="es-CO" sz="1700" dirty="0" smtClean="0">
                    <a:latin typeface="Book Antiqua" panose="02040602050305030304" pitchFamily="18" charset="0"/>
                  </a:rPr>
                  <a:t> en el que incluimos la contribución de la materia no-</a:t>
                </a:r>
                <a:r>
                  <a:rPr lang="es-CO" sz="1700" dirty="0" err="1" smtClean="0">
                    <a:latin typeface="Book Antiqua" panose="02040602050305030304" pitchFamily="18" charset="0"/>
                  </a:rPr>
                  <a:t>bariónica</a:t>
                </a:r>
                <a:r>
                  <a:rPr lang="es-CO" sz="1700" dirty="0" smtClean="0">
                    <a:latin typeface="Book Antiqua" panose="02040602050305030304" pitchFamily="18" charset="0"/>
                  </a:rPr>
                  <a:t>. Nuestros métodos se basan en las ecuaciones de </a:t>
                </a:r>
                <a:r>
                  <a:rPr lang="es-CO" sz="1700" dirty="0" err="1" smtClean="0">
                    <a:latin typeface="Book Antiqua" panose="02040602050305030304" pitchFamily="18" charset="0"/>
                  </a:rPr>
                  <a:t>Jeans</a:t>
                </a:r>
                <a:r>
                  <a:rPr lang="es-CO" sz="1700" dirty="0" smtClean="0">
                    <a:latin typeface="Book Antiqua" panose="02040602050305030304" pitchFamily="18" charset="0"/>
                  </a:rPr>
                  <a:t> sobre la aproximación a sistemas no </a:t>
                </a:r>
                <a:r>
                  <a:rPr lang="es-CO" sz="1700" dirty="0" err="1" smtClean="0">
                    <a:latin typeface="Book Antiqua" panose="02040602050305030304" pitchFamily="18" charset="0"/>
                  </a:rPr>
                  <a:t>colisionales</a:t>
                </a:r>
                <a:r>
                  <a:rPr lang="es-CO" sz="1700" dirty="0" smtClean="0">
                    <a:latin typeface="Book Antiqua" panose="02040602050305030304" pitchFamily="18" charset="0"/>
                  </a:rPr>
                  <a:t> y nuestros resultados favorecen la existencia de materia oscura en el cúmulo siendo esta una fracción significativa de la masa total y que estaría más diluido que la materia </a:t>
                </a:r>
                <a:r>
                  <a:rPr lang="es-CO" sz="1700" dirty="0" err="1" smtClean="0">
                    <a:latin typeface="Book Antiqua" panose="02040602050305030304" pitchFamily="18" charset="0"/>
                  </a:rPr>
                  <a:t>bariónica</a:t>
                </a:r>
                <a:r>
                  <a:rPr lang="es-CO" sz="1700" dirty="0" smtClean="0">
                    <a:latin typeface="Book Antiqua" panose="02040602050305030304" pitchFamily="18" charset="0"/>
                  </a:rPr>
                  <a:t>.</a:t>
                </a:r>
                <a:endParaRPr sz="1700" dirty="0">
                  <a:latin typeface="Book Antiqua" panose="02040602050305030304" pitchFamily="18" charset="0"/>
                </a:endParaRPr>
              </a:p>
            </p:txBody>
          </p:sp>
        </mc:Choice>
        <mc:Fallback>
          <p:sp>
            <p:nvSpPr>
              <p:cNvPr id="77" name="TextShape 3"/>
              <p:cNvSpPr txBox="1">
                <a:spLocks noRot="1" noChangeAspect="1" noMove="1" noResize="1" noEditPoints="1" noAdjustHandles="1" noChangeArrowheads="1" noChangeShapeType="1" noTextEdit="1"/>
              </p:cNvSpPr>
              <p:nvPr/>
            </p:nvSpPr>
            <p:spPr>
              <a:xfrm>
                <a:off x="351180" y="1790729"/>
                <a:ext cx="8520120" cy="3068911"/>
              </a:xfrm>
              <a:prstGeom prst="rect">
                <a:avLst/>
              </a:prstGeom>
              <a:blipFill rotWithShape="0">
                <a:blip r:embed="rId3"/>
                <a:stretch>
                  <a:fillRect l="-501" r="-429"/>
                </a:stretch>
              </a:blipFill>
            </p:spPr>
            <p:txBody>
              <a:bodyPr/>
              <a:lstStyle/>
              <a:p>
                <a:r>
                  <a:rPr lang="es-CO">
                    <a:noFill/>
                  </a:rPr>
                  <a:t> </a:t>
                </a:r>
              </a:p>
            </p:txBody>
          </p:sp>
        </mc:Fallback>
      </mc:AlternateContent>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2</a:t>
            </a:fld>
            <a:endParaRPr/>
          </a:p>
        </p:txBody>
      </p:sp>
      <p:sp>
        <p:nvSpPr>
          <p:cNvPr id="81" name="CustomShape 5"/>
          <p:cNvSpPr/>
          <p:nvPr/>
        </p:nvSpPr>
        <p:spPr>
          <a:xfrm>
            <a:off x="1435320" y="2327040"/>
            <a:ext cx="6262920" cy="730440"/>
          </a:xfrm>
          <a:prstGeom prst="rect">
            <a:avLst/>
          </a:prstGeom>
          <a:noFill/>
          <a:ln>
            <a:noFill/>
          </a:ln>
        </p:spPr>
      </p:sp>
    </p:spTree>
    <p:extLst>
      <p:ext uri="{BB962C8B-B14F-4D97-AF65-F5344CB8AC3E}">
        <p14:creationId xmlns:p14="http://schemas.microsoft.com/office/powerpoint/2010/main" val="41239873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4" name="TextShape 2"/>
          <p:cNvSpPr txBox="1"/>
          <p:nvPr/>
        </p:nvSpPr>
        <p:spPr>
          <a:xfrm>
            <a:off x="0" y="824500"/>
            <a:ext cx="4674741" cy="423170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Extraemos un espectro integrado del cúmulo.</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Hacemos la síntesis de poblaciones estelares con STARLIGHT lo que nos da información de la masa total en el área detectada.</a:t>
            </a:r>
          </a:p>
          <a:p>
            <a:pPr>
              <a:lnSpc>
                <a:spcPct val="100000"/>
              </a:lnSpc>
            </a:pPr>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p:sp>
        <p:nvSpPr>
          <p:cNvPr id="5" name="TextShape 1"/>
          <p:cNvSpPr txBox="1"/>
          <p:nvPr/>
        </p:nvSpPr>
        <p:spPr>
          <a:xfrm>
            <a:off x="215952" y="188070"/>
            <a:ext cx="8556460" cy="465166"/>
          </a:xfrm>
          <a:prstGeom prst="rect">
            <a:avLst/>
          </a:prstGeom>
        </p:spPr>
        <p:txBody>
          <a:bodyPr tIns="91440" bIns="91440"/>
          <a:lstStyle/>
          <a:p>
            <a:pPr algn="ctr">
              <a:lnSpc>
                <a:spcPct val="100000"/>
              </a:lnSpc>
            </a:pPr>
            <a:r>
              <a:rPr lang="es-MX" sz="22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Estimación de la masa estelar con STARLIGHT</a:t>
            </a:r>
            <a:endParaRPr sz="2200" b="1" dirty="0">
              <a:effectLst>
                <a:outerShdw blurRad="38100" dist="38100" dir="2700000" algn="tl">
                  <a:srgbClr val="000000">
                    <a:alpha val="43137"/>
                  </a:srgbClr>
                </a:outerShdw>
              </a:effectLst>
              <a:latin typeface="Book Antiqua" panose="02040602050305030304" pitchFamily="18" charset="0"/>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6299" y="802572"/>
            <a:ext cx="3936696" cy="29228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20</a:t>
            </a:fld>
            <a:endParaRPr dirty="0"/>
          </a:p>
        </p:txBody>
      </p:sp>
      <p:cxnSp>
        <p:nvCxnSpPr>
          <p:cNvPr id="6" name="Conector recto de flecha 5"/>
          <p:cNvCxnSpPr/>
          <p:nvPr/>
        </p:nvCxnSpPr>
        <p:spPr>
          <a:xfrm>
            <a:off x="4017196" y="1232899"/>
            <a:ext cx="2583770" cy="10117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TextShape 2"/>
              <p:cNvSpPr txBox="1"/>
              <p:nvPr/>
            </p:nvSpPr>
            <p:spPr>
              <a:xfrm>
                <a:off x="4633200" y="3536561"/>
                <a:ext cx="4551981" cy="1537091"/>
              </a:xfrm>
              <a:prstGeom prst="rect">
                <a:avLst/>
              </a:prstGeom>
            </p:spPr>
            <p:txBody>
              <a:bodyPr tIns="91440" bIns="91440"/>
              <a:lstStyle/>
              <a:p>
                <a:pPr>
                  <a:lnSpc>
                    <a:spcPct val="100000"/>
                  </a:lnSpc>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Extrapolamos esta masa a todo el cúmulo y encontramos un valor de la masa total que nos entrega un valor </a:t>
                </a:r>
                <a:r>
                  <a:rPr lang="es-CO" dirty="0" smtClean="0">
                    <a:latin typeface="Book Antiqua" panose="02040602050305030304" pitchFamily="18" charset="0"/>
                  </a:rPr>
                  <a:t>de </a:t>
                </a:r>
                <a14:m>
                  <m:oMath xmlns:m="http://schemas.openxmlformats.org/officeDocument/2006/math">
                    <m:r>
                      <a:rPr lang="es-CO" i="1">
                        <a:latin typeface="Cambria Math" panose="02040503050406030204" pitchFamily="18" charset="0"/>
                      </a:rPr>
                      <m:t>6.6</m:t>
                    </m:r>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10</m:t>
                        </m:r>
                      </m:e>
                      <m:sup>
                        <m:r>
                          <a:rPr lang="es-CO" i="1">
                            <a:latin typeface="Cambria Math" panose="02040503050406030204" pitchFamily="18" charset="0"/>
                            <a:ea typeface="Cambria Math" panose="02040503050406030204" pitchFamily="18" charset="0"/>
                          </a:rPr>
                          <m:t>6</m:t>
                        </m:r>
                      </m:sup>
                    </m:sSup>
                    <m:sSub>
                      <m:sSubPr>
                        <m:ctrlPr>
                          <a:rPr lang="es-CO" i="1">
                            <a:latin typeface="Cambria Math" panose="02040503050406030204" pitchFamily="18" charset="0"/>
                            <a:ea typeface="Cambria Math" panose="02040503050406030204" pitchFamily="18" charset="0"/>
                          </a:rPr>
                        </m:ctrlPr>
                      </m:sSubPr>
                      <m:e>
                        <m:r>
                          <a:rPr lang="es-CO" i="1">
                            <a:latin typeface="Cambria Math" panose="02040503050406030204" pitchFamily="18" charset="0"/>
                            <a:ea typeface="Cambria Math" panose="02040503050406030204" pitchFamily="18" charset="0"/>
                          </a:rPr>
                          <m:t>𝑀</m:t>
                        </m:r>
                      </m:e>
                      <m:sub>
                        <m:r>
                          <a:rPr lang="es-CO" i="1">
                            <a:latin typeface="Cambria Math" panose="02040503050406030204" pitchFamily="18" charset="0"/>
                            <a:ea typeface="Cambria Math" panose="02040503050406030204" pitchFamily="18" charset="0"/>
                          </a:rPr>
                          <m:t>⊙</m:t>
                        </m:r>
                      </m:sub>
                    </m:sSub>
                  </m:oMath>
                </a14:m>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mc:Choice>
        <mc:Fallback xmlns="">
          <p:sp>
            <p:nvSpPr>
              <p:cNvPr id="14" name="TextShape 2"/>
              <p:cNvSpPr txBox="1">
                <a:spLocks noRot="1" noChangeAspect="1" noMove="1" noResize="1" noEditPoints="1" noAdjustHandles="1" noChangeArrowheads="1" noChangeShapeType="1" noTextEdit="1"/>
              </p:cNvSpPr>
              <p:nvPr/>
            </p:nvSpPr>
            <p:spPr>
              <a:xfrm>
                <a:off x="4633200" y="3536561"/>
                <a:ext cx="4551981" cy="1537091"/>
              </a:xfrm>
              <a:prstGeom prst="rect">
                <a:avLst/>
              </a:prstGeom>
              <a:blipFill rotWithShape="0">
                <a:blip r:embed="rId4"/>
                <a:stretch>
                  <a:fillRect l="-803" b="-1984"/>
                </a:stretch>
              </a:blipFill>
            </p:spPr>
            <p:txBody>
              <a:bodyPr/>
              <a:lstStyle/>
              <a:p>
                <a:r>
                  <a:rPr lang="es-CO">
                    <a:noFill/>
                  </a:rPr>
                  <a:t> </a:t>
                </a:r>
              </a:p>
            </p:txBody>
          </p:sp>
        </mc:Fallback>
      </mc:AlternateContent>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42" y="2921229"/>
            <a:ext cx="2763309" cy="2135061"/>
          </a:xfrm>
          <a:prstGeom prst="rect">
            <a:avLst/>
          </a:prstGeom>
        </p:spPr>
      </p:pic>
      <p:cxnSp>
        <p:nvCxnSpPr>
          <p:cNvPr id="9" name="Conector recto de flecha 8"/>
          <p:cNvCxnSpPr/>
          <p:nvPr/>
        </p:nvCxnSpPr>
        <p:spPr>
          <a:xfrm flipV="1">
            <a:off x="2630184" y="3462391"/>
            <a:ext cx="852755" cy="2630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Conector recto de flecha 14"/>
          <p:cNvCxnSpPr/>
          <p:nvPr/>
        </p:nvCxnSpPr>
        <p:spPr>
          <a:xfrm>
            <a:off x="2784297" y="4161433"/>
            <a:ext cx="560421" cy="10517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 name="CuadroTexto 11"/>
          <p:cNvSpPr txBox="1"/>
          <p:nvPr/>
        </p:nvSpPr>
        <p:spPr>
          <a:xfrm>
            <a:off x="3466581" y="3305728"/>
            <a:ext cx="1337226" cy="461665"/>
          </a:xfrm>
          <a:prstGeom prst="rect">
            <a:avLst/>
          </a:prstGeom>
          <a:noFill/>
        </p:spPr>
        <p:txBody>
          <a:bodyPr wrap="none" rtlCol="0">
            <a:spAutoFit/>
          </a:bodyPr>
          <a:lstStyle/>
          <a:p>
            <a:r>
              <a:rPr lang="es-CO" sz="1200" dirty="0" smtClean="0">
                <a:latin typeface="Book Antiqua" panose="02040602050305030304" pitchFamily="18" charset="0"/>
              </a:rPr>
              <a:t>Espectro  hecho </a:t>
            </a:r>
          </a:p>
          <a:p>
            <a:r>
              <a:rPr lang="es-CO" sz="1200" dirty="0" smtClean="0">
                <a:latin typeface="Book Antiqua" panose="02040602050305030304" pitchFamily="18" charset="0"/>
              </a:rPr>
              <a:t>por </a:t>
            </a:r>
            <a:r>
              <a:rPr lang="es-CO" sz="1200" dirty="0" err="1" smtClean="0">
                <a:latin typeface="Book Antiqua" panose="02040602050305030304" pitchFamily="18" charset="0"/>
              </a:rPr>
              <a:t>Starlight</a:t>
            </a:r>
            <a:endParaRPr lang="es-CO" sz="1200" dirty="0">
              <a:latin typeface="Book Antiqua" panose="02040602050305030304" pitchFamily="18" charset="0"/>
            </a:endParaRPr>
          </a:p>
        </p:txBody>
      </p:sp>
      <p:sp>
        <p:nvSpPr>
          <p:cNvPr id="17" name="CuadroTexto 16"/>
          <p:cNvSpPr txBox="1"/>
          <p:nvPr/>
        </p:nvSpPr>
        <p:spPr>
          <a:xfrm>
            <a:off x="3284546" y="4161433"/>
            <a:ext cx="1382110" cy="276999"/>
          </a:xfrm>
          <a:prstGeom prst="rect">
            <a:avLst/>
          </a:prstGeom>
          <a:noFill/>
        </p:spPr>
        <p:txBody>
          <a:bodyPr wrap="none" rtlCol="0">
            <a:spAutoFit/>
          </a:bodyPr>
          <a:lstStyle/>
          <a:p>
            <a:r>
              <a:rPr lang="es-CO" sz="1200" dirty="0" smtClean="0">
                <a:latin typeface="Book Antiqua" panose="02040602050305030304" pitchFamily="18" charset="0"/>
              </a:rPr>
              <a:t>Espectro  original</a:t>
            </a:r>
            <a:endParaRPr lang="es-CO" sz="1200" dirty="0">
              <a:latin typeface="Book Antiqua" panose="02040602050305030304" pitchFamily="18" charset="0"/>
            </a:endParaRPr>
          </a:p>
        </p:txBody>
      </p:sp>
      <p:sp>
        <p:nvSpPr>
          <p:cNvPr id="16"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3352861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4" name="TextShape 2"/>
              <p:cNvSpPr txBox="1"/>
              <p:nvPr/>
            </p:nvSpPr>
            <p:spPr>
              <a:xfrm>
                <a:off x="51977" y="1162687"/>
                <a:ext cx="4170289" cy="393170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Usamos los datos observacionales de Noyola et al. 2013 y ajustamos </a:t>
                </a:r>
                <a14:m>
                  <m:oMath xmlns:m="http://schemas.openxmlformats.org/officeDocument/2006/math">
                    <m:r>
                      <a:rPr lang="es-CO" b="0" i="1" smtClean="0">
                        <a:solidFill>
                          <a:srgbClr val="000000"/>
                        </a:solidFill>
                        <a:latin typeface="Cambria Math" panose="02040503050406030204" pitchFamily="18" charset="0"/>
                        <a:ea typeface="Arial"/>
                      </a:rPr>
                      <m:t>𝐼</m:t>
                    </m:r>
                    <m:r>
                      <a:rPr lang="es-CO" b="0" i="1" smtClean="0">
                        <a:solidFill>
                          <a:srgbClr val="000000"/>
                        </a:solidFill>
                        <a:latin typeface="Cambria Math" panose="02040503050406030204" pitchFamily="18" charset="0"/>
                        <a:ea typeface="Arial"/>
                      </a:rPr>
                      <m:t>(</m:t>
                    </m:r>
                    <m:r>
                      <a:rPr lang="es-CO" b="0" i="1" smtClean="0">
                        <a:solidFill>
                          <a:srgbClr val="000000"/>
                        </a:solidFill>
                        <a:latin typeface="Cambria Math" panose="02040503050406030204" pitchFamily="18" charset="0"/>
                        <a:ea typeface="Arial"/>
                      </a:rPr>
                      <m:t>𝑅</m:t>
                    </m:r>
                    <m:r>
                      <a:rPr lang="es-CO" b="0" i="1" smtClean="0">
                        <a:solidFill>
                          <a:srgbClr val="000000"/>
                        </a:solidFill>
                        <a:latin typeface="Cambria Math" panose="02040503050406030204" pitchFamily="18" charset="0"/>
                        <a:ea typeface="Arial"/>
                      </a:rPr>
                      <m:t>)</m:t>
                    </m:r>
                  </m:oMath>
                </a14:m>
                <a:r>
                  <a:rPr lang="es-MX" dirty="0" smtClean="0">
                    <a:solidFill>
                      <a:srgbClr val="000000"/>
                    </a:solidFill>
                    <a:latin typeface="Book Antiqua" panose="02040602050305030304" pitchFamily="18" charset="0"/>
                    <a:ea typeface="Arial"/>
                  </a:rPr>
                  <a:t> a un perfil de </a:t>
                </a:r>
                <a:r>
                  <a:rPr lang="es-MX" dirty="0" err="1" smtClean="0">
                    <a:solidFill>
                      <a:srgbClr val="000000"/>
                    </a:solidFill>
                    <a:latin typeface="Book Antiqua" panose="02040602050305030304" pitchFamily="18" charset="0"/>
                    <a:ea typeface="Arial"/>
                  </a:rPr>
                  <a:t>De</a:t>
                </a:r>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Vaucouleurs</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a:lnSpc>
                    <a:spcPct val="100000"/>
                  </a:lnSpc>
                </a:pPr>
                <a14:m>
                  <m:oMathPara xmlns:m="http://schemas.openxmlformats.org/officeDocument/2006/math">
                    <m:oMathParaPr>
                      <m:jc m:val="centerGroup"/>
                    </m:oMathParaPr>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𝜇</m:t>
                      </m:r>
                      <m:d>
                        <m:dPr>
                          <m:ctrlPr>
                            <a:rPr lang="es-CO" b="0" i="1" smtClean="0">
                              <a:solidFill>
                                <a:srgbClr val="000000"/>
                              </a:solidFill>
                              <a:latin typeface="Cambria Math" panose="02040503050406030204" pitchFamily="18" charset="0"/>
                              <a:ea typeface="Cambria Math" panose="02040503050406030204" pitchFamily="18" charset="0"/>
                            </a:rPr>
                          </m:ctrlPr>
                        </m:dPr>
                        <m:e>
                          <m:r>
                            <a:rPr lang="es-CO" b="0" i="1" smtClean="0">
                              <a:solidFill>
                                <a:srgbClr val="000000"/>
                              </a:solidFill>
                              <a:latin typeface="Cambria Math" panose="02040503050406030204" pitchFamily="18" charset="0"/>
                              <a:ea typeface="Cambria Math" panose="02040503050406030204" pitchFamily="18" charset="0"/>
                            </a:rPr>
                            <m:t>𝑟</m:t>
                          </m:r>
                        </m:e>
                      </m:d>
                      <m:r>
                        <a:rPr lang="es-CO" b="0" i="1" smtClean="0">
                          <a:solidFill>
                            <a:srgbClr val="000000"/>
                          </a:solidFill>
                          <a:latin typeface="Cambria Math" panose="02040503050406030204" pitchFamily="18" charset="0"/>
                          <a:ea typeface="Cambria Math" panose="02040503050406030204" pitchFamily="18" charset="0"/>
                        </a:rPr>
                        <m:t>=</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𝜇</m:t>
                          </m:r>
                        </m:e>
                        <m:sub>
                          <m:r>
                            <a:rPr lang="es-CO" b="0" i="1" smtClean="0">
                              <a:solidFill>
                                <a:srgbClr val="000000"/>
                              </a:solidFill>
                              <a:latin typeface="Cambria Math" panose="02040503050406030204" pitchFamily="18" charset="0"/>
                              <a:ea typeface="Cambria Math" panose="02040503050406030204" pitchFamily="18" charset="0"/>
                            </a:rPr>
                            <m:t>𝑒</m:t>
                          </m:r>
                        </m:sub>
                      </m:sSub>
                      <m:r>
                        <a:rPr lang="es-CO" b="0" i="1" smtClean="0">
                          <a:solidFill>
                            <a:srgbClr val="000000"/>
                          </a:solidFill>
                          <a:latin typeface="Cambria Math" panose="02040503050406030204" pitchFamily="18" charset="0"/>
                          <a:ea typeface="Cambria Math" panose="02040503050406030204" pitchFamily="18" charset="0"/>
                        </a:rPr>
                        <m:t>+8.32678</m:t>
                      </m:r>
                      <m:d>
                        <m:dPr>
                          <m:begChr m:val="["/>
                          <m:endChr m:val="]"/>
                          <m:ctrlPr>
                            <a:rPr lang="es-CO" b="0" i="1" smtClean="0">
                              <a:solidFill>
                                <a:srgbClr val="000000"/>
                              </a:solidFill>
                              <a:latin typeface="Cambria Math" panose="02040503050406030204" pitchFamily="18" charset="0"/>
                              <a:ea typeface="Cambria Math" panose="02040503050406030204" pitchFamily="18" charset="0"/>
                            </a:rPr>
                          </m:ctrlPr>
                        </m:dPr>
                        <m:e>
                          <m:sSup>
                            <m:sSupPr>
                              <m:ctrlPr>
                                <a:rPr lang="es-CO" b="0" i="1" smtClean="0">
                                  <a:solidFill>
                                    <a:srgbClr val="000000"/>
                                  </a:solidFill>
                                  <a:latin typeface="Cambria Math" panose="02040503050406030204" pitchFamily="18" charset="0"/>
                                  <a:ea typeface="Cambria Math" panose="02040503050406030204" pitchFamily="18" charset="0"/>
                                </a:rPr>
                              </m:ctrlPr>
                            </m:sSupPr>
                            <m:e>
                              <m:d>
                                <m:dPr>
                                  <m:ctrlPr>
                                    <a:rPr lang="es-CO" b="0" i="1" smtClean="0">
                                      <a:solidFill>
                                        <a:srgbClr val="000000"/>
                                      </a:solidFill>
                                      <a:latin typeface="Cambria Math" panose="02040503050406030204" pitchFamily="18" charset="0"/>
                                      <a:ea typeface="Cambria Math" panose="02040503050406030204" pitchFamily="18" charset="0"/>
                                    </a:rPr>
                                  </m:ctrlPr>
                                </m:dPr>
                                <m:e>
                                  <m:f>
                                    <m:fPr>
                                      <m:ctrlPr>
                                        <a:rPr lang="es-CO" b="0" i="1" smtClean="0">
                                          <a:solidFill>
                                            <a:srgbClr val="000000"/>
                                          </a:solidFill>
                                          <a:latin typeface="Cambria Math" panose="02040503050406030204" pitchFamily="18" charset="0"/>
                                          <a:ea typeface="Cambria Math" panose="02040503050406030204" pitchFamily="18" charset="0"/>
                                        </a:rPr>
                                      </m:ctrlPr>
                                    </m:fPr>
                                    <m:num>
                                      <m:r>
                                        <a:rPr lang="es-CO" b="0" i="1" smtClean="0">
                                          <a:solidFill>
                                            <a:srgbClr val="000000"/>
                                          </a:solidFill>
                                          <a:latin typeface="Cambria Math" panose="02040503050406030204" pitchFamily="18" charset="0"/>
                                          <a:ea typeface="Cambria Math" panose="02040503050406030204" pitchFamily="18" charset="0"/>
                                        </a:rPr>
                                        <m:t>𝑟</m:t>
                                      </m:r>
                                    </m:num>
                                    <m:den>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𝑅</m:t>
                                          </m:r>
                                        </m:e>
                                        <m:sub>
                                          <m:r>
                                            <a:rPr lang="es-CO" b="0" i="1" smtClean="0">
                                              <a:solidFill>
                                                <a:srgbClr val="000000"/>
                                              </a:solidFill>
                                              <a:latin typeface="Cambria Math" panose="02040503050406030204" pitchFamily="18" charset="0"/>
                                              <a:ea typeface="Cambria Math" panose="02040503050406030204" pitchFamily="18" charset="0"/>
                                            </a:rPr>
                                            <m:t>𝑒</m:t>
                                          </m:r>
                                        </m:sub>
                                      </m:sSub>
                                    </m:den>
                                  </m:f>
                                </m:e>
                              </m:d>
                            </m:e>
                            <m:sup>
                              <m:r>
                                <a:rPr lang="es-CO" b="0" i="1" smtClean="0">
                                  <a:solidFill>
                                    <a:srgbClr val="000000"/>
                                  </a:solidFill>
                                  <a:latin typeface="Cambria Math" panose="02040503050406030204" pitchFamily="18" charset="0"/>
                                  <a:ea typeface="Cambria Math" panose="02040503050406030204" pitchFamily="18" charset="0"/>
                                </a:rPr>
                                <m:t>1/4</m:t>
                              </m:r>
                            </m:sup>
                          </m:sSup>
                          <m:r>
                            <a:rPr lang="es-CO" b="0" i="1" smtClean="0">
                              <a:solidFill>
                                <a:srgbClr val="000000"/>
                              </a:solidFill>
                              <a:latin typeface="Cambria Math" panose="02040503050406030204" pitchFamily="18" charset="0"/>
                              <a:ea typeface="Cambria Math" panose="02040503050406030204" pitchFamily="18" charset="0"/>
                            </a:rPr>
                            <m:t>−1</m:t>
                          </m:r>
                        </m:e>
                      </m:d>
                    </m:oMath>
                  </m:oMathPara>
                </a14:m>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Usando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𝑅</m:t>
                        </m:r>
                      </m:e>
                      <m:sub>
                        <m:r>
                          <a:rPr lang="es-CO" b="0" i="1" smtClean="0">
                            <a:solidFill>
                              <a:srgbClr val="000000"/>
                            </a:solidFill>
                            <a:latin typeface="Cambria Math" panose="02040503050406030204" pitchFamily="18" charset="0"/>
                          </a:rPr>
                          <m:t>𝑒</m:t>
                        </m:r>
                      </m:sub>
                    </m:sSub>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1.8153</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𝑎</m:t>
                        </m:r>
                      </m:e>
                      <m:sub>
                        <m:r>
                          <a:rPr lang="es-CO" b="0" i="1" smtClean="0">
                            <a:solidFill>
                              <a:srgbClr val="000000"/>
                            </a:solidFill>
                            <a:latin typeface="Cambria Math" panose="02040503050406030204" pitchFamily="18" charset="0"/>
                            <a:ea typeface="Cambria Math" panose="02040503050406030204" pitchFamily="18" charset="0"/>
                          </a:rPr>
                          <m:t>𝑠</m:t>
                        </m:r>
                      </m:sub>
                    </m:sSub>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 1989) encontramos en valor </a:t>
                </a:r>
                <a:r>
                  <a:rPr lang="es-MX" dirty="0" smtClean="0">
                    <a:solidFill>
                      <a:srgbClr val="000000"/>
                    </a:solidFill>
                    <a:latin typeface="Book Antiqua" panose="02040602050305030304" pitchFamily="18" charset="0"/>
                    <a:ea typeface="Arial"/>
                  </a:rPr>
                  <a:t>de</a:t>
                </a:r>
              </a:p>
              <a:p>
                <a:pPr algn="ctr">
                  <a:lnSpc>
                    <a:spcPct val="100000"/>
                  </a:lnSpc>
                </a:pPr>
                <a:r>
                  <a:rPr lang="es-MX" dirty="0" smtClean="0">
                    <a:solidFill>
                      <a:srgbClr val="000000"/>
                    </a:solidFill>
                    <a:latin typeface="Book Antiqua" panose="02040602050305030304" pitchFamily="18" charset="0"/>
                    <a:ea typeface="Arial"/>
                  </a:rPr>
                  <a:t>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=2.23</m:t>
                    </m:r>
                  </m:oMath>
                </a14:m>
                <a:r>
                  <a:rPr lang="es-MX" dirty="0" smtClean="0">
                    <a:solidFill>
                      <a:srgbClr val="000000"/>
                    </a:solidFill>
                    <a:latin typeface="Book Antiqua" panose="02040602050305030304" pitchFamily="18" charset="0"/>
                    <a:ea typeface="Arial"/>
                  </a:rPr>
                  <a:t> pc.</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de las restricciones más confiables.</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p:txBody>
          </p:sp>
        </mc:Choice>
        <mc:Fallback>
          <p:sp>
            <p:nvSpPr>
              <p:cNvPr id="4" name="TextShape 2"/>
              <p:cNvSpPr txBox="1">
                <a:spLocks noRot="1" noChangeAspect="1" noMove="1" noResize="1" noEditPoints="1" noAdjustHandles="1" noChangeArrowheads="1" noChangeShapeType="1" noTextEdit="1"/>
              </p:cNvSpPr>
              <p:nvPr/>
            </p:nvSpPr>
            <p:spPr>
              <a:xfrm>
                <a:off x="51977" y="1162687"/>
                <a:ext cx="4170289" cy="3931702"/>
              </a:xfrm>
              <a:prstGeom prst="rect">
                <a:avLst/>
              </a:prstGeom>
              <a:blipFill rotWithShape="0">
                <a:blip r:embed="rId3"/>
                <a:stretch>
                  <a:fillRect l="-1023" b="-1240"/>
                </a:stretch>
              </a:blipFill>
            </p:spPr>
            <p:txBody>
              <a:bodyPr/>
              <a:lstStyle/>
              <a:p>
                <a:r>
                  <a:rPr lang="es-CO">
                    <a:noFill/>
                  </a:rPr>
                  <a:t> </a:t>
                </a:r>
              </a:p>
            </p:txBody>
          </p:sp>
        </mc:Fallback>
      </mc:AlternateContent>
      <p:sp>
        <p:nvSpPr>
          <p:cNvPr id="5" name="TextShape 1"/>
          <p:cNvSpPr txBox="1"/>
          <p:nvPr/>
        </p:nvSpPr>
        <p:spPr>
          <a:xfrm>
            <a:off x="215952" y="188070"/>
            <a:ext cx="3842340" cy="1127022"/>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Estimación de la longitud de escala estelar</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21</a:t>
            </a:fld>
            <a:endParaRPr dirty="0"/>
          </a:p>
        </p:txBody>
      </p:sp>
      <p:sp>
        <p:nvSpPr>
          <p:cNvPr id="9" name="CuadroTexto 8"/>
          <p:cNvSpPr txBox="1"/>
          <p:nvPr/>
        </p:nvSpPr>
        <p:spPr>
          <a:xfrm>
            <a:off x="5019051" y="4571169"/>
            <a:ext cx="3467617" cy="523220"/>
          </a:xfrm>
          <a:prstGeom prst="rect">
            <a:avLst/>
          </a:prstGeom>
          <a:noFill/>
        </p:spPr>
        <p:txBody>
          <a:bodyPr wrap="none" rtlCol="0">
            <a:spAutoFit/>
          </a:bodyPr>
          <a:lstStyle/>
          <a:p>
            <a:pPr algn="ctr"/>
            <a:r>
              <a:rPr lang="es-CO" sz="1400" b="1" i="1" dirty="0" smtClean="0">
                <a:latin typeface="Book Antiqua" panose="02040602050305030304" pitchFamily="18" charset="0"/>
              </a:rPr>
              <a:t>Perfil de brillo superficial de Omega </a:t>
            </a:r>
            <a:r>
              <a:rPr lang="es-CO" sz="1400" b="1" i="1" dirty="0" err="1" smtClean="0">
                <a:latin typeface="Book Antiqua" panose="02040602050305030304" pitchFamily="18" charset="0"/>
              </a:rPr>
              <a:t>Cen</a:t>
            </a:r>
            <a:r>
              <a:rPr lang="es-CO" sz="1400" b="1" i="1" dirty="0" smtClean="0">
                <a:latin typeface="Book Antiqua" panose="02040602050305030304" pitchFamily="18" charset="0"/>
              </a:rPr>
              <a:t>.</a:t>
            </a:r>
          </a:p>
          <a:p>
            <a:pPr algn="ctr"/>
            <a:r>
              <a:rPr lang="es-CO" sz="1400" b="1" i="1" dirty="0" smtClean="0">
                <a:latin typeface="Book Antiqua" panose="02040602050305030304" pitchFamily="18" charset="0"/>
              </a:rPr>
              <a:t>Noyola et al. 2013.</a:t>
            </a:r>
            <a:endParaRPr lang="es-CO" sz="1400" b="1" i="1" dirty="0">
              <a:latin typeface="Book Antiqua" panose="02040602050305030304" pitchFamily="18"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297" y="663065"/>
            <a:ext cx="4059124" cy="38171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2394303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22</a:t>
            </a:fld>
            <a:endParaRPr/>
          </a:p>
        </p:txBody>
      </p:sp>
      <p:sp>
        <p:nvSpPr>
          <p:cNvPr id="19" name="TextShape 1"/>
          <p:cNvSpPr txBox="1"/>
          <p:nvPr/>
        </p:nvSpPr>
        <p:spPr>
          <a:xfrm>
            <a:off x="186702" y="1961727"/>
            <a:ext cx="8423041" cy="739626"/>
          </a:xfrm>
          <a:prstGeom prst="rect">
            <a:avLst/>
          </a:prstGeom>
        </p:spPr>
        <p:txBody>
          <a:bodyPr tIns="91440" bIns="91440"/>
          <a:lstStyle/>
          <a:p>
            <a:pPr algn="ctr">
              <a:lnSpc>
                <a:spcPct val="100000"/>
              </a:lnSpc>
            </a:pPr>
            <a:r>
              <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Hasta acá teoría y datos, vamos al modelo.</a:t>
            </a:r>
            <a:endPar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endParaRPr>
          </a:p>
          <a:p>
            <a:pPr>
              <a:lnSpc>
                <a:spcPct val="100000"/>
              </a:lnSpc>
            </a:pPr>
            <a:endParaRPr lang="es-MX" sz="2800" dirty="0">
              <a:solidFill>
                <a:srgbClr val="000000"/>
              </a:solidFill>
              <a:latin typeface="Book Antiqua" panose="02040602050305030304" pitchFamily="18" charset="0"/>
              <a:ea typeface="Arial"/>
            </a:endParaRPr>
          </a:p>
          <a:p>
            <a:pPr>
              <a:lnSpc>
                <a:spcPct val="100000"/>
              </a:lnSpc>
            </a:pPr>
            <a:r>
              <a:rPr lang="es-MX" sz="28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sz="2800" dirty="0"/>
          </a:p>
        </p:txBody>
      </p:sp>
    </p:spTree>
    <p:extLst>
      <p:ext uri="{BB962C8B-B14F-4D97-AF65-F5344CB8AC3E}">
        <p14:creationId xmlns:p14="http://schemas.microsoft.com/office/powerpoint/2010/main" val="8366491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5752295" y="1208574"/>
                <a:ext cx="3292318" cy="513175"/>
              </a:xfrm>
              <a:prstGeom prst="rect">
                <a:avLst/>
              </a:prstGeom>
            </p:spPr>
            <p:txBody>
              <a:bodyPr tIns="91440" bIns="91440"/>
              <a:lstStyle/>
              <a:p>
                <a:pPr>
                  <a:lnSpc>
                    <a:spcPct val="100000"/>
                  </a:lnSpc>
                </a:pPr>
                <a14:m>
                  <m:oMathPara xmlns:m="http://schemas.openxmlformats.org/officeDocument/2006/math">
                    <m:oMathParaPr>
                      <m:jc m:val="left"/>
                    </m:oMathParaPr>
                    <m:oMath xmlns:m="http://schemas.openxmlformats.org/officeDocument/2006/math">
                      <m:r>
                        <a:rPr lang="es-MX" sz="2000" i="1" smtClean="0">
                          <a:solidFill>
                            <a:srgbClr val="000000"/>
                          </a:solidFill>
                          <a:latin typeface="Cambria Math" panose="02040503050406030204" pitchFamily="18" charset="0"/>
                          <a:ea typeface="Cambria Math" panose="02040503050406030204" pitchFamily="18" charset="0"/>
                        </a:rPr>
                        <m:t>𝜌</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𝑠</m:t>
                          </m:r>
                        </m:sub>
                      </m:sSub>
                      <m:r>
                        <a:rPr lang="es-CO" sz="2000" b="0" i="1" smtClean="0">
                          <a:solidFill>
                            <a:srgbClr val="000000"/>
                          </a:solidFill>
                          <a:latin typeface="Cambria Math" panose="02040503050406030204" pitchFamily="18" charset="0"/>
                          <a:ea typeface="Cambria Math" panose="02040503050406030204" pitchFamily="18" charset="0"/>
                        </a:rPr>
                        <m:t> </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oMath>
                  </m:oMathPara>
                </a14:m>
                <a:endParaRPr lang="es-CO" sz="2000" i="1" dirty="0" smtClean="0">
                  <a:solidFill>
                    <a:srgbClr val="000000"/>
                  </a:solidFill>
                  <a:latin typeface="Cambria Math" panose="02040503050406030204" pitchFamily="18" charset="0"/>
                  <a:ea typeface="Cambria Math" panose="02040503050406030204" pitchFamily="18" charset="0"/>
                </a:endParaRPr>
              </a:p>
            </p:txBody>
          </p:sp>
        </mc:Choice>
        <mc:Fallback xmlns="">
          <p:sp>
            <p:nvSpPr>
              <p:cNvPr id="87" name="TextShape 1"/>
              <p:cNvSpPr txBox="1">
                <a:spLocks noRot="1" noChangeAspect="1" noMove="1" noResize="1" noEditPoints="1" noAdjustHandles="1" noChangeArrowheads="1" noChangeShapeType="1" noTextEdit="1"/>
              </p:cNvSpPr>
              <p:nvPr/>
            </p:nvSpPr>
            <p:spPr>
              <a:xfrm>
                <a:off x="5752295" y="1208574"/>
                <a:ext cx="3292318" cy="513175"/>
              </a:xfrm>
              <a:prstGeom prst="rect">
                <a:avLst/>
              </a:prstGeom>
              <a:blipFill rotWithShape="0">
                <a:blip r:embed="rId3"/>
                <a:stretch>
                  <a:fillRect/>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rPr>
              <a:t>3. Modelamiento</a:t>
            </a:r>
            <a:endParaRPr sz="2800" b="1" dirty="0">
              <a:effectLst>
                <a:outerShdw blurRad="38100" dist="38100" dir="2700000" algn="tl">
                  <a:srgbClr val="000000">
                    <a:alpha val="43137"/>
                  </a:srgbClr>
                </a:outerShdw>
              </a:effectLst>
              <a:latin typeface="Book Antiqua" panose="02040602050305030304" pitchFamily="18" charset="0"/>
            </a:endParaRPr>
          </a:p>
        </p:txBody>
      </p:sp>
      <mc:AlternateContent xmlns:mc="http://schemas.openxmlformats.org/markup-compatibility/2006" xmlns:a14="http://schemas.microsoft.com/office/drawing/2010/main">
        <mc:Choice Requires="a14">
          <p:sp>
            <p:nvSpPr>
              <p:cNvPr id="7" name="CuadroTexto 6"/>
              <p:cNvSpPr txBox="1"/>
              <p:nvPr/>
            </p:nvSpPr>
            <p:spPr>
              <a:xfrm>
                <a:off x="13289" y="3123270"/>
                <a:ext cx="8521496" cy="90710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𝑟𝑑𝑟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i="1">
                                                  <a:latin typeface="Cambria Math" panose="02040503050406030204" pitchFamily="18" charset="0"/>
                                                  <a:ea typeface="Cambria Math" panose="02040503050406030204" pitchFamily="18" charset="0"/>
                                                </a:rPr>
                                                <m:t>𝑠</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a:latin typeface="Cambria Math" panose="02040503050406030204" pitchFamily="18" charset="0"/>
                                  <a:ea typeface="Cambria Math" panose="02040503050406030204" pitchFamily="18" charset="0"/>
                                </a:rPr>
                                <m:t>𝑨</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b="0" i="1" smtClean="0">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b="0" i="1" smtClean="0">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𝑩</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3289" y="3123270"/>
                <a:ext cx="8521496" cy="907108"/>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p:cNvSpPr txBox="1"/>
              <p:nvPr/>
            </p:nvSpPr>
            <p:spPr>
              <a:xfrm>
                <a:off x="3304772" y="4107958"/>
                <a:ext cx="5626204" cy="791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sz="1600" i="1" smtClean="0">
                              <a:latin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r>
                                <a:rPr lang="es-CO" sz="1600" b="0" i="1" smtClean="0">
                                  <a:latin typeface="Cambria Math" panose="02040503050406030204" pitchFamily="18" charset="0"/>
                                  <a:ea typeface="Cambria Math" panose="02040503050406030204" pitchFamily="18" charset="0"/>
                                </a:rPr>
                                <m:t>+</m:t>
                              </m:r>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𝑪</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smtClean="0">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smtClean="0">
                                              <a:latin typeface="Cambria Math" panose="02040503050406030204" pitchFamily="18" charset="0"/>
                                              <a:ea typeface="Cambria Math" panose="02040503050406030204" pitchFamily="18" charset="0"/>
                                            </a:rPr>
                                            <m:t>𝑟</m:t>
                                          </m:r>
                                          <m:sSup>
                                            <m:sSupPr>
                                              <m:ctrlPr>
                                                <a:rPr lang="es-CO" sz="1600" i="1" smtClean="0">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smtClean="0">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3304772" y="4107958"/>
                <a:ext cx="5626204" cy="791563"/>
              </a:xfrm>
              <a:prstGeom prst="rect">
                <a:avLst/>
              </a:prstGeom>
              <a:blipFill rotWithShape="0">
                <a:blip r:embed="rId5"/>
                <a:stretch>
                  <a:fillRect/>
                </a:stretch>
              </a:blipFill>
            </p:spPr>
            <p:txBody>
              <a:bodyPr/>
              <a:lstStyle/>
              <a:p>
                <a:r>
                  <a:rPr lang="es-CO">
                    <a:noFill/>
                  </a:rPr>
                  <a:t> </a:t>
                </a:r>
              </a:p>
            </p:txBody>
          </p:sp>
        </mc:Fallback>
      </mc:AlternateContent>
      <p:sp>
        <p:nvSpPr>
          <p:cNvPr id="3" name="CuadroTexto 2"/>
          <p:cNvSpPr txBox="1"/>
          <p:nvPr/>
        </p:nvSpPr>
        <p:spPr>
          <a:xfrm>
            <a:off x="237850" y="1528895"/>
            <a:ext cx="5432898" cy="400110"/>
          </a:xfrm>
          <a:prstGeom prst="rect">
            <a:avLst/>
          </a:prstGeom>
          <a:noFill/>
        </p:spPr>
        <p:txBody>
          <a:bodyPr wrap="none" rtlCol="0">
            <a:spAutoFit/>
          </a:bodyPr>
          <a:lstStyle/>
          <a:p>
            <a:r>
              <a:rPr lang="es-CO" sz="2000" dirty="0" smtClean="0">
                <a:latin typeface="Book Antiqua" panose="02040602050305030304" pitchFamily="18" charset="0"/>
              </a:rPr>
              <a:t>Incluimos la contribución de la materia oscura</a:t>
            </a:r>
            <a:endParaRPr lang="es-CO" sz="2000" dirty="0">
              <a:latin typeface="Book Antiqua" panose="02040602050305030304" pitchFamily="18" charset="0"/>
            </a:endParaRPr>
          </a:p>
        </p:txBody>
      </p:sp>
      <p:sp>
        <p:nvSpPr>
          <p:cNvPr id="4" name="Abrir llave 3"/>
          <p:cNvSpPr/>
          <p:nvPr/>
        </p:nvSpPr>
        <p:spPr>
          <a:xfrm>
            <a:off x="5606705" y="1198906"/>
            <a:ext cx="130912" cy="1108953"/>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13" name="TextShape 1"/>
              <p:cNvSpPr txBox="1"/>
              <p:nvPr/>
            </p:nvSpPr>
            <p:spPr>
              <a:xfrm>
                <a:off x="5478445" y="1712566"/>
                <a:ext cx="3427345" cy="531435"/>
              </a:xfrm>
              <a:prstGeom prst="rect">
                <a:avLst/>
              </a:prstGeom>
            </p:spPr>
            <p:txBody>
              <a:bodyPr tIns="91440" bIns="91440"/>
              <a:lstStyle/>
              <a:p>
                <a:pPr>
                  <a:lnSpc>
                    <a:spcPct val="100000"/>
                  </a:lnSpc>
                </a:pPr>
                <a14:m>
                  <m:oMath xmlns:m="http://schemas.openxmlformats.org/officeDocument/2006/math">
                    <m:r>
                      <m:rPr>
                        <m:sty m:val="p"/>
                      </m:rPr>
                      <a:rPr lang="es-CO" sz="2000" i="1">
                        <a:solidFill>
                          <a:srgbClr val="000000"/>
                        </a:solidFill>
                        <a:latin typeface="Cambria Math" panose="02040503050406030204" pitchFamily="18" charset="0"/>
                        <a:ea typeface="Cambria Math" panose="02040503050406030204" pitchFamily="18" charset="0"/>
                      </a:rPr>
                      <m:t>M</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𝑠</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r>
                      <a:rPr lang="es-CO" sz="2000" i="1">
                        <a:solidFill>
                          <a:srgbClr val="000000"/>
                        </a:solidFill>
                        <a:latin typeface="Cambria Math" panose="02040503050406030204" pitchFamily="18" charset="0"/>
                        <a:ea typeface="Cambria Math" panose="02040503050406030204" pitchFamily="18" charset="0"/>
                      </a:rPr>
                      <m:t>𝑟</m:t>
                    </m:r>
                    <m:r>
                      <a:rPr lang="es-CO" sz="2000" i="1">
                        <a:solidFill>
                          <a:srgbClr val="000000"/>
                        </a:solidFill>
                        <a:latin typeface="Cambria Math" panose="02040503050406030204" pitchFamily="18" charset="0"/>
                        <a:ea typeface="Cambria Math" panose="02040503050406030204" pitchFamily="18" charset="0"/>
                      </a:rPr>
                      <m:t>) </m:t>
                    </m:r>
                  </m:oMath>
                </a14:m>
                <a:r>
                  <a:rPr lang="es-MX" sz="2000" dirty="0">
                    <a:solidFill>
                      <a:srgbClr val="000000"/>
                    </a:solidFill>
                    <a:latin typeface="Arial"/>
                    <a:ea typeface="Arial"/>
                  </a:rPr>
                  <a:t>
</a:t>
                </a:r>
                <a:endParaRPr sz="2000" dirty="0"/>
              </a:p>
            </p:txBody>
          </p:sp>
        </mc:Choice>
        <mc:Fallback xmlns="">
          <p:sp>
            <p:nvSpPr>
              <p:cNvPr id="13" name="TextShape 1"/>
              <p:cNvSpPr txBox="1">
                <a:spLocks noRot="1" noChangeAspect="1" noMove="1" noResize="1" noEditPoints="1" noAdjustHandles="1" noChangeArrowheads="1" noChangeShapeType="1" noTextEdit="1"/>
              </p:cNvSpPr>
              <p:nvPr/>
            </p:nvSpPr>
            <p:spPr>
              <a:xfrm>
                <a:off x="5478445" y="1712566"/>
                <a:ext cx="3427345" cy="531435"/>
              </a:xfrm>
              <a:prstGeom prst="rect">
                <a:avLst/>
              </a:prstGeom>
              <a:blipFill rotWithShape="0">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7880823" y="752439"/>
                <a:ext cx="6539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oMath>
                  </m:oMathPara>
                </a14:m>
                <a:endParaRPr lang="es-CO" dirty="0"/>
              </a:p>
            </p:txBody>
          </p:sp>
        </mc:Choice>
        <mc:Fallback xmlns="">
          <p:sp>
            <p:nvSpPr>
              <p:cNvPr id="8" name="Rectángulo 7"/>
              <p:cNvSpPr>
                <a:spLocks noRot="1" noChangeAspect="1" noMove="1" noResize="1" noEditPoints="1" noAdjustHandles="1" noChangeArrowheads="1" noChangeShapeType="1" noTextEdit="1"/>
              </p:cNvSpPr>
              <p:nvPr/>
            </p:nvSpPr>
            <p:spPr>
              <a:xfrm>
                <a:off x="7880823" y="752439"/>
                <a:ext cx="653962" cy="369332"/>
              </a:xfrm>
              <a:prstGeom prst="rect">
                <a:avLst/>
              </a:prstGeom>
              <a:blipFill rotWithShape="0">
                <a:blip r:embed="rId7"/>
                <a:stretch>
                  <a:fillRect b="-163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6888443" y="752439"/>
                <a:ext cx="4717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oMath>
                  </m:oMathPara>
                </a14:m>
                <a:endParaRPr lang="es-CO" dirty="0"/>
              </a:p>
            </p:txBody>
          </p:sp>
        </mc:Choice>
        <mc:Fallback xmlns="">
          <p:sp>
            <p:nvSpPr>
              <p:cNvPr id="10" name="Rectángulo 9"/>
              <p:cNvSpPr>
                <a:spLocks noRot="1" noChangeAspect="1" noMove="1" noResize="1" noEditPoints="1" noAdjustHandles="1" noChangeArrowheads="1" noChangeShapeType="1" noTextEdit="1"/>
              </p:cNvSpPr>
              <p:nvPr/>
            </p:nvSpPr>
            <p:spPr>
              <a:xfrm>
                <a:off x="6888443" y="752439"/>
                <a:ext cx="471796" cy="369332"/>
              </a:xfrm>
              <a:prstGeom prst="rect">
                <a:avLst/>
              </a:prstGeom>
              <a:blipFill rotWithShape="0">
                <a:blip r:embed="rId8"/>
                <a:stretch>
                  <a:fillRect/>
                </a:stretch>
              </a:blipFill>
            </p:spPr>
            <p:txBody>
              <a:bodyPr/>
              <a:lstStyle/>
              <a:p>
                <a:r>
                  <a:rPr lang="es-CO">
                    <a:noFill/>
                  </a:rPr>
                  <a:t> </a:t>
                </a:r>
              </a:p>
            </p:txBody>
          </p:sp>
        </mc:Fallback>
      </mc:AlternateContent>
      <p:cxnSp>
        <p:nvCxnSpPr>
          <p:cNvPr id="12" name="Conector recto de flecha 11"/>
          <p:cNvCxnSpPr/>
          <p:nvPr/>
        </p:nvCxnSpPr>
        <p:spPr>
          <a:xfrm flipV="1">
            <a:off x="6888083" y="1040520"/>
            <a:ext cx="221819" cy="3330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p:nvPr/>
        </p:nvCxnSpPr>
        <p:spPr>
          <a:xfrm flipV="1">
            <a:off x="7880463" y="1042151"/>
            <a:ext cx="246307" cy="3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a:off x="2798439" y="2502090"/>
            <a:ext cx="3438762" cy="369332"/>
          </a:xfrm>
          <a:prstGeom prst="rect">
            <a:avLst/>
          </a:prstGeom>
        </p:spPr>
        <p:txBody>
          <a:bodyPr wrap="none">
            <a:spAutoFit/>
          </a:bodyPr>
          <a:lstStyle/>
          <a:p>
            <a:r>
              <a:rPr lang="es-CO" dirty="0" smtClean="0">
                <a:latin typeface="Book Antiqua" panose="02040602050305030304" pitchFamily="18" charset="0"/>
              </a:rPr>
              <a:t>Y el modelo queda de la forma:</a:t>
            </a:r>
            <a:endParaRPr lang="es-CO" dirty="0"/>
          </a:p>
        </p:txBody>
      </p:sp>
    </p:spTree>
    <p:extLst>
      <p:ext uri="{BB962C8B-B14F-4D97-AF65-F5344CB8AC3E}">
        <p14:creationId xmlns:p14="http://schemas.microsoft.com/office/powerpoint/2010/main" val="2215318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6752" y="847953"/>
            <a:ext cx="4559085" cy="1223011"/>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Usamos las velocidades radiales de las bases de datos </a:t>
            </a:r>
            <a:r>
              <a:rPr lang="es-MX" dirty="0" smtClean="0">
                <a:solidFill>
                  <a:srgbClr val="000000"/>
                </a:solidFill>
                <a:latin typeface="Book Antiqua" panose="02040602050305030304" pitchFamily="18" charset="0"/>
                <a:ea typeface="Arial"/>
              </a:rPr>
              <a:t>(distribuidas </a:t>
            </a:r>
            <a:r>
              <a:rPr lang="es-MX" dirty="0" smtClean="0">
                <a:solidFill>
                  <a:srgbClr val="000000"/>
                </a:solidFill>
                <a:latin typeface="Book Antiqua" panose="02040602050305030304" pitchFamily="18" charset="0"/>
                <a:ea typeface="Arial"/>
              </a:rPr>
              <a:t>en un radio de 0.5 a 50 </a:t>
            </a:r>
            <a:r>
              <a:rPr lang="es-MX" dirty="0" err="1" smtClean="0">
                <a:solidFill>
                  <a:srgbClr val="000000"/>
                </a:solidFill>
                <a:latin typeface="Book Antiqua" panose="02040602050305030304" pitchFamily="18" charset="0"/>
                <a:ea typeface="Arial"/>
              </a:rPr>
              <a:t>arcmin</a:t>
            </a:r>
            <a:r>
              <a:rPr lang="es-MX" dirty="0" smtClean="0">
                <a:solidFill>
                  <a:srgbClr val="000000"/>
                </a:solidFill>
                <a:latin typeface="Book Antiqua" panose="02040602050305030304" pitchFamily="18" charset="0"/>
                <a:ea typeface="Arial"/>
              </a:rPr>
              <a:t>) </a:t>
            </a:r>
            <a:r>
              <a:rPr lang="es-MX" dirty="0" smtClean="0">
                <a:solidFill>
                  <a:srgbClr val="000000"/>
                </a:solidFill>
                <a:latin typeface="Book Antiqua" panose="02040602050305030304" pitchFamily="18" charset="0"/>
                <a:ea typeface="Arial"/>
              </a:rPr>
              <a:t>.</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24</a:t>
            </a:fld>
            <a:endParaRPr/>
          </a:p>
        </p:txBody>
      </p:sp>
      <p:sp>
        <p:nvSpPr>
          <p:cNvPr id="6" name="TextShape 1"/>
          <p:cNvSpPr txBox="1"/>
          <p:nvPr/>
        </p:nvSpPr>
        <p:spPr>
          <a:xfrm>
            <a:off x="58441" y="226260"/>
            <a:ext cx="8557211"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Uso de los datos observacionales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5" name="CuadroTexto 4"/>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a:t>
            </a:r>
            <a:r>
              <a:rPr lang="es-MX" sz="1400" i="1" dirty="0" smtClean="0">
                <a:solidFill>
                  <a:srgbClr val="000000"/>
                </a:solidFill>
                <a:latin typeface="Book Antiqua" panose="02040602050305030304" pitchFamily="18" charset="0"/>
                <a:ea typeface="Arial"/>
              </a:rPr>
              <a:t>odelamiento</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1" name="TextShape 1"/>
              <p:cNvSpPr txBox="1"/>
              <p:nvPr/>
            </p:nvSpPr>
            <p:spPr>
              <a:xfrm>
                <a:off x="4843954" y="828285"/>
                <a:ext cx="4148290" cy="1231400"/>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Con ellas calculamos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MX" i="1" smtClean="0">
                            <a:solidFill>
                              <a:srgbClr val="000000"/>
                            </a:solidFill>
                            <a:latin typeface="Cambria Math" panose="02040503050406030204" pitchFamily="18" charset="0"/>
                            <a:ea typeface="Cambria Math" panose="02040503050406030204" pitchFamily="18" charset="0"/>
                          </a:rPr>
                          <m:t>𝜎</m:t>
                        </m:r>
                      </m:e>
                      <m:sub>
                        <m:r>
                          <a:rPr lang="es-CO" b="0" i="1" smtClean="0">
                            <a:solidFill>
                              <a:srgbClr val="000000"/>
                            </a:solidFill>
                            <a:latin typeface="Cambria Math" panose="02040503050406030204" pitchFamily="18" charset="0"/>
                          </a:rPr>
                          <m:t>𝑝</m:t>
                        </m:r>
                      </m:sub>
                    </m:sSub>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𝑅</m:t>
                    </m:r>
                    <m:r>
                      <a:rPr lang="es-CO" b="0" i="1" smtClean="0">
                        <a:solidFill>
                          <a:srgbClr val="000000"/>
                        </a:solidFill>
                        <a:latin typeface="Cambria Math" panose="02040503050406030204" pitchFamily="18" charset="0"/>
                      </a:rPr>
                      <m:t>)</m:t>
                    </m:r>
                  </m:oMath>
                </a14:m>
                <a:r>
                  <a:rPr lang="es-MX" dirty="0" smtClean="0">
                    <a:solidFill>
                      <a:srgbClr val="000000"/>
                    </a:solidFill>
                    <a:latin typeface="Arial"/>
                    <a:ea typeface="Arial"/>
                  </a:rPr>
                  <a:t> </a:t>
                </a:r>
                <a:r>
                  <a:rPr lang="es-MX" dirty="0">
                    <a:solidFill>
                      <a:srgbClr val="000000"/>
                    </a:solidFill>
                    <a:latin typeface="Book Antiqua" panose="02040602050305030304" pitchFamily="18" charset="0"/>
                    <a:ea typeface="Arial"/>
                  </a:rPr>
                  <a:t>en bines </a:t>
                </a:r>
                <a:r>
                  <a:rPr lang="es-MX" dirty="0" smtClean="0">
                    <a:solidFill>
                      <a:srgbClr val="000000"/>
                    </a:solidFill>
                    <a:latin typeface="Book Antiqua" panose="02040602050305030304" pitchFamily="18" charset="0"/>
                    <a:ea typeface="Arial"/>
                  </a:rPr>
                  <a:t>radiales con:</a:t>
                </a:r>
                <a:r>
                  <a:rPr lang="es-MX" dirty="0">
                    <a:solidFill>
                      <a:srgbClr val="000000"/>
                    </a:solidFill>
                    <a:latin typeface="Book Antiqua" panose="02040602050305030304" pitchFamily="18" charset="0"/>
                    <a:ea typeface="Arial"/>
                  </a:rPr>
                  <a:t> </a:t>
                </a:r>
                <a14:m>
                  <m:oMath xmlns:m="http://schemas.openxmlformats.org/officeDocument/2006/math">
                    <m:sSub>
                      <m:sSubPr>
                        <m:ctrlPr>
                          <a:rPr lang="es-MX" i="1" smtClean="0">
                            <a:solidFill>
                              <a:srgbClr val="000000"/>
                            </a:solidFill>
                            <a:latin typeface="Cambria Math" panose="02040503050406030204" pitchFamily="18" charset="0"/>
                            <a:ea typeface="Cambria Math" panose="02040503050406030204" pitchFamily="18" charset="0"/>
                          </a:rPr>
                        </m:ctrlPr>
                      </m:sSubPr>
                      <m:e>
                        <m:r>
                          <a:rPr lang="es-MX" i="1" smtClean="0">
                            <a:solidFill>
                              <a:srgbClr val="000000"/>
                            </a:solidFill>
                            <a:latin typeface="Cambria Math" panose="02040503050406030204" pitchFamily="18" charset="0"/>
                            <a:ea typeface="Cambria Math" panose="02040503050406030204" pitchFamily="18" charset="0"/>
                          </a:rPr>
                          <m:t>𝜎</m:t>
                        </m:r>
                      </m:e>
                      <m:sub>
                        <m:r>
                          <a:rPr lang="es-CO" b="0" i="1" smtClean="0">
                            <a:solidFill>
                              <a:srgbClr val="000000"/>
                            </a:solidFill>
                            <a:latin typeface="Cambria Math" panose="02040503050406030204" pitchFamily="18" charset="0"/>
                            <a:ea typeface="Cambria Math" panose="02040503050406030204" pitchFamily="18" charset="0"/>
                          </a:rPr>
                          <m:t>𝑝</m:t>
                        </m:r>
                      </m:sub>
                    </m:sSub>
                    <m:r>
                      <a:rPr lang="es-CO" b="0" i="1" smtClean="0">
                        <a:solidFill>
                          <a:srgbClr val="000000"/>
                        </a:solidFill>
                        <a:latin typeface="Cambria Math" panose="02040503050406030204" pitchFamily="18" charset="0"/>
                        <a:ea typeface="Cambria Math" panose="02040503050406030204" pitchFamily="18" charset="0"/>
                      </a:rPr>
                      <m:t>=</m:t>
                    </m:r>
                    <m:rad>
                      <m:radPr>
                        <m:degHide m:val="on"/>
                        <m:ctrlPr>
                          <a:rPr lang="es-CO" b="0" i="1" smtClean="0">
                            <a:solidFill>
                              <a:srgbClr val="000000"/>
                            </a:solidFill>
                            <a:latin typeface="Cambria Math" panose="02040503050406030204" pitchFamily="18" charset="0"/>
                            <a:ea typeface="Cambria Math" panose="02040503050406030204" pitchFamily="18" charset="0"/>
                          </a:rPr>
                        </m:ctrlPr>
                      </m:radPr>
                      <m:deg/>
                      <m:e>
                        <m:f>
                          <m:fPr>
                            <m:ctrlPr>
                              <a:rPr lang="es-CO" b="0" i="1" smtClean="0">
                                <a:solidFill>
                                  <a:srgbClr val="000000"/>
                                </a:solidFill>
                                <a:latin typeface="Cambria Math" panose="02040503050406030204" pitchFamily="18" charset="0"/>
                                <a:ea typeface="Cambria Math" panose="02040503050406030204" pitchFamily="18" charset="0"/>
                              </a:rPr>
                            </m:ctrlPr>
                          </m:fPr>
                          <m:num>
                            <m:nary>
                              <m:naryPr>
                                <m:chr m:val="∑"/>
                                <m:ctrlPr>
                                  <a:rPr lang="es-CO" b="0" i="1" smtClean="0">
                                    <a:solidFill>
                                      <a:srgbClr val="000000"/>
                                    </a:solidFill>
                                    <a:latin typeface="Cambria Math" panose="02040503050406030204" pitchFamily="18" charset="0"/>
                                    <a:ea typeface="Cambria Math" panose="02040503050406030204" pitchFamily="18" charset="0"/>
                                  </a:rPr>
                                </m:ctrlPr>
                              </m:naryPr>
                              <m:sub>
                                <m:r>
                                  <m:rPr>
                                    <m:brk m:alnAt="23"/>
                                  </m:rPr>
                                  <a:rPr lang="es-CO" b="0" i="1" smtClean="0">
                                    <a:solidFill>
                                      <a:srgbClr val="000000"/>
                                    </a:solidFill>
                                    <a:latin typeface="Cambria Math" panose="02040503050406030204" pitchFamily="18" charset="0"/>
                                    <a:ea typeface="Cambria Math" panose="02040503050406030204" pitchFamily="18" charset="0"/>
                                  </a:rPr>
                                  <m:t>𝑖</m:t>
                                </m:r>
                                <m:r>
                                  <a:rPr lang="es-CO" b="0" i="1" smtClean="0">
                                    <a:solidFill>
                                      <a:srgbClr val="000000"/>
                                    </a:solidFill>
                                    <a:latin typeface="Cambria Math" panose="02040503050406030204" pitchFamily="18" charset="0"/>
                                    <a:ea typeface="Cambria Math" panose="02040503050406030204" pitchFamily="18" charset="0"/>
                                  </a:rPr>
                                  <m:t>=</m:t>
                                </m:r>
                                <m:r>
                                  <m:rPr>
                                    <m:brk m:alnAt="23"/>
                                  </m:rPr>
                                  <a:rPr lang="es-CO" b="0" i="1" smtClean="0">
                                    <a:solidFill>
                                      <a:srgbClr val="000000"/>
                                    </a:solidFill>
                                    <a:latin typeface="Cambria Math" panose="02040503050406030204" pitchFamily="18" charset="0"/>
                                    <a:ea typeface="Cambria Math" panose="02040503050406030204" pitchFamily="18" charset="0"/>
                                  </a:rPr>
                                  <m:t>1</m:t>
                                </m:r>
                              </m:sub>
                              <m:sup>
                                <m:r>
                                  <a:rPr lang="es-CO" b="0" i="1" smtClean="0">
                                    <a:solidFill>
                                      <a:srgbClr val="000000"/>
                                    </a:solidFill>
                                    <a:latin typeface="Cambria Math" panose="02040503050406030204" pitchFamily="18" charset="0"/>
                                    <a:ea typeface="Cambria Math" panose="02040503050406030204" pitchFamily="18" charset="0"/>
                                  </a:rPr>
                                  <m:t>𝑛</m:t>
                                </m:r>
                              </m:sup>
                              <m:e>
                                <m:sSup>
                                  <m:sSupPr>
                                    <m:ctrlPr>
                                      <a:rPr lang="es-CO" b="0" i="1" smtClean="0">
                                        <a:solidFill>
                                          <a:srgbClr val="000000"/>
                                        </a:solidFill>
                                        <a:latin typeface="Cambria Math" panose="02040503050406030204" pitchFamily="18" charset="0"/>
                                        <a:ea typeface="Cambria Math" panose="02040503050406030204" pitchFamily="18" charset="0"/>
                                      </a:rPr>
                                    </m:ctrlPr>
                                  </m:sSupPr>
                                  <m:e>
                                    <m:d>
                                      <m:dPr>
                                        <m:ctrlPr>
                                          <a:rPr lang="es-CO" b="0" i="1" smtClean="0">
                                            <a:solidFill>
                                              <a:srgbClr val="000000"/>
                                            </a:solidFill>
                                            <a:latin typeface="Cambria Math" panose="02040503050406030204" pitchFamily="18" charset="0"/>
                                            <a:ea typeface="Cambria Math" panose="02040503050406030204" pitchFamily="18" charset="0"/>
                                          </a:rPr>
                                        </m:ctrlPr>
                                      </m:dPr>
                                      <m:e>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𝑣</m:t>
                                            </m:r>
                                          </m:e>
                                          <m:sub>
                                            <m:r>
                                              <a:rPr lang="es-CO" b="0" i="1" smtClean="0">
                                                <a:solidFill>
                                                  <a:srgbClr val="000000"/>
                                                </a:solidFill>
                                                <a:latin typeface="Cambria Math" panose="02040503050406030204" pitchFamily="18" charset="0"/>
                                                <a:ea typeface="Cambria Math" panose="02040503050406030204" pitchFamily="18" charset="0"/>
                                              </a:rPr>
                                              <m:t>𝑖</m:t>
                                            </m:r>
                                          </m:sub>
                                        </m:sSub>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𝑣</m:t>
                                        </m:r>
                                      </m:e>
                                    </m:d>
                                  </m:e>
                                  <m:sup>
                                    <m:r>
                                      <a:rPr lang="es-CO" b="0" i="1" smtClean="0">
                                        <a:solidFill>
                                          <a:srgbClr val="000000"/>
                                        </a:solidFill>
                                        <a:latin typeface="Cambria Math" panose="02040503050406030204" pitchFamily="18" charset="0"/>
                                        <a:ea typeface="Cambria Math" panose="02040503050406030204" pitchFamily="18" charset="0"/>
                                      </a:rPr>
                                      <m:t>2</m:t>
                                    </m:r>
                                  </m:sup>
                                </m:sSup>
                              </m:e>
                            </m:nary>
                          </m:num>
                          <m:den>
                            <m:r>
                              <a:rPr lang="es-CO" b="0" i="1" smtClean="0">
                                <a:solidFill>
                                  <a:srgbClr val="000000"/>
                                </a:solidFill>
                                <a:latin typeface="Cambria Math" panose="02040503050406030204" pitchFamily="18" charset="0"/>
                                <a:ea typeface="Cambria Math" panose="02040503050406030204" pitchFamily="18" charset="0"/>
                              </a:rPr>
                              <m:t>𝑁</m:t>
                            </m:r>
                          </m:den>
                        </m:f>
                      </m:e>
                    </m:rad>
                  </m:oMath>
                </a14:m>
                <a:endParaRPr lang="es-MX" dirty="0">
                  <a:solidFill>
                    <a:srgbClr val="000000"/>
                  </a:solidFill>
                  <a:latin typeface="Book Antiqua" panose="02040602050305030304" pitchFamily="18" charset="0"/>
                  <a:ea typeface="Arial"/>
                </a:endParaRPr>
              </a:p>
              <a:p>
                <a:pPr>
                  <a:lnSpc>
                    <a:spcPct val="100000"/>
                  </a:lnSpc>
                </a:pPr>
                <a:endParaRPr lang="es-MX" sz="2000" dirty="0" smtClean="0">
                  <a:solidFill>
                    <a:srgbClr val="000000"/>
                  </a:solidFill>
                  <a:latin typeface="Book Antiqua" panose="02040602050305030304" pitchFamily="18" charset="0"/>
                  <a:ea typeface="Arial"/>
                </a:endParaRPr>
              </a:p>
              <a:p>
                <a:pPr algn="ctr">
                  <a:lnSpc>
                    <a:spcPct val="100000"/>
                  </a:lnSpc>
                </a:pPr>
                <a:endParaRPr lang="es-MX" sz="2000" dirty="0">
                  <a:solidFill>
                    <a:srgbClr val="000000"/>
                  </a:solidFill>
                  <a:latin typeface="Book Antiqua" panose="02040602050305030304" pitchFamily="18" charset="0"/>
                  <a:ea typeface="Arial"/>
                </a:endParaRPr>
              </a:p>
              <a:p>
                <a:pPr algn="ctr">
                  <a:lnSpc>
                    <a:spcPct val="100000"/>
                  </a:lnSpc>
                </a:pPr>
                <a:r>
                  <a:rPr lang="es-MX" sz="2800" dirty="0" smtClean="0">
                    <a:solidFill>
                      <a:srgbClr val="000000"/>
                    </a:solidFill>
                    <a:latin typeface="Arial"/>
                    <a:ea typeface="Arial"/>
                  </a:rPr>
                  <a:t> </a:t>
                </a:r>
                <a:r>
                  <a:rPr lang="es-MX" sz="2800" dirty="0">
                    <a:solidFill>
                      <a:srgbClr val="000000"/>
                    </a:solidFill>
                    <a:latin typeface="Arial"/>
                    <a:ea typeface="Arial"/>
                  </a:rPr>
                  <a:t>
</a:t>
                </a:r>
                <a:endParaRPr dirty="0"/>
              </a:p>
            </p:txBody>
          </p:sp>
        </mc:Choice>
        <mc:Fallback xmlns="">
          <p:sp>
            <p:nvSpPr>
              <p:cNvPr id="11" name="TextShape 1"/>
              <p:cNvSpPr txBox="1">
                <a:spLocks noRot="1" noChangeAspect="1" noMove="1" noResize="1" noEditPoints="1" noAdjustHandles="1" noChangeArrowheads="1" noChangeShapeType="1" noTextEdit="1"/>
              </p:cNvSpPr>
              <p:nvPr/>
            </p:nvSpPr>
            <p:spPr>
              <a:xfrm>
                <a:off x="4843954" y="828285"/>
                <a:ext cx="4148290" cy="1231400"/>
              </a:xfrm>
              <a:prstGeom prst="rect">
                <a:avLst/>
              </a:prstGeom>
              <a:blipFill rotWithShape="0">
                <a:blip r:embed="rId4"/>
                <a:stretch>
                  <a:fillRect l="-1324"/>
                </a:stretch>
              </a:blipFill>
            </p:spPr>
            <p:txBody>
              <a:bodyPr/>
              <a:lstStyle/>
              <a:p>
                <a:r>
                  <a:rPr lang="es-CO">
                    <a:noFill/>
                  </a:rPr>
                  <a:t> </a:t>
                </a:r>
              </a:p>
            </p:txBody>
          </p:sp>
        </mc:Fallback>
      </mc:AlternateContent>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1" y="2135023"/>
            <a:ext cx="3892434" cy="2919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954" y="2130406"/>
            <a:ext cx="3771699" cy="2854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7850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solidFill>
                  <a:srgbClr val="000000"/>
                </a:solidFill>
                <a:latin typeface="Arial"/>
                <a:ea typeface="Arial"/>
              </a:rPr>
              <a:t>25</a:t>
            </a:fld>
            <a:endParaRPr/>
          </a:p>
        </p:txBody>
      </p:sp>
      <p:sp>
        <p:nvSpPr>
          <p:cNvPr id="4"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p:sp>
        <p:nvSpPr>
          <p:cNvPr id="5" name="TextShape 1"/>
          <p:cNvSpPr txBox="1"/>
          <p:nvPr/>
        </p:nvSpPr>
        <p:spPr>
          <a:xfrm>
            <a:off x="311760" y="96089"/>
            <a:ext cx="8520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Procedimientos </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Experimentales</a:t>
            </a:r>
            <a:endParaRPr b="1" dirty="0">
              <a:effectLst>
                <a:outerShdw blurRad="38100" dist="38100" dir="2700000" algn="tl">
                  <a:srgbClr val="000000">
                    <a:alpha val="43137"/>
                  </a:srgbClr>
                </a:outerShdw>
              </a:effectLst>
              <a:latin typeface="Book Antiqua" panose="02040602050305030304" pitchFamily="18" charset="0"/>
            </a:endParaRPr>
          </a:p>
        </p:txBody>
      </p:sp>
      <mc:AlternateContent xmlns:mc="http://schemas.openxmlformats.org/markup-compatibility/2006">
        <mc:Choice xmlns:a14="http://schemas.microsoft.com/office/drawing/2010/main" Requires="a14">
          <p:graphicFrame>
            <p:nvGraphicFramePr>
              <p:cNvPr id="3" name="Tabla 2"/>
              <p:cNvGraphicFramePr>
                <a:graphicFrameLocks noGrp="1"/>
              </p:cNvGraphicFramePr>
              <p:nvPr>
                <p:extLst>
                  <p:ext uri="{D42A27DB-BD31-4B8C-83A1-F6EECF244321}">
                    <p14:modId xmlns:p14="http://schemas.microsoft.com/office/powerpoint/2010/main" val="3250507298"/>
                  </p:ext>
                </p:extLst>
              </p:nvPr>
            </p:nvGraphicFramePr>
            <p:xfrm>
              <a:off x="117888" y="1799540"/>
              <a:ext cx="8860921" cy="2187808"/>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756020"/>
                    <a:gridCol w="750013"/>
                    <a:gridCol w="679920"/>
                    <a:gridCol w="1487927"/>
                    <a:gridCol w="647272"/>
                    <a:gridCol w="672418"/>
                  </a:tblGrid>
                  <a:tr h="435208">
                    <a:tc rowSpan="2">
                      <a:txBody>
                        <a:bodyPr/>
                        <a:lstStyle/>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 </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245">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a:txBody>
                        <a:bodyPr/>
                        <a:lstStyle/>
                        <a:p>
                          <a:pPr algn="ctr"/>
                          <a14:m>
                            <m:oMath xmlns:m="http://schemas.openxmlformats.org/officeDocument/2006/math">
                              <m:sSub>
                                <m:sSubPr>
                                  <m:ctrlPr>
                                    <a:rPr lang="es-CO" sz="1700" b="1" i="1" smtClean="0">
                                      <a:latin typeface="Cambria Math" panose="02040503050406030204" pitchFamily="18" charset="0"/>
                                    </a:rPr>
                                  </m:ctrlPr>
                                </m:sSubPr>
                                <m:e>
                                  <m:r>
                                    <a:rPr lang="es-CO" sz="1700" b="1" i="1" smtClean="0">
                                      <a:latin typeface="Cambria Math" panose="02040503050406030204" pitchFamily="18" charset="0"/>
                                    </a:rPr>
                                    <m:t>𝒂</m:t>
                                  </m:r>
                                </m:e>
                                <m:sub>
                                  <m:r>
                                    <a:rPr lang="es-CO" sz="1700" b="1" i="1" smtClean="0">
                                      <a:latin typeface="Cambria Math" panose="02040503050406030204" pitchFamily="18" charset="0"/>
                                    </a:rPr>
                                    <m:t>𝒔</m:t>
                                  </m:r>
                                </m:sub>
                              </m:sSub>
                            </m:oMath>
                          </a14:m>
                          <a:r>
                            <a:rPr lang="es-CO" sz="1700" b="1" dirty="0" smtClean="0">
                              <a:latin typeface="Book Antiqua" panose="02040602050305030304" pitchFamily="18" charset="0"/>
                            </a:rPr>
                            <a:t> fijo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245">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p:graphicFrame>
            <p:nvGraphicFramePr>
              <p:cNvPr id="3" name="Tabla 2"/>
              <p:cNvGraphicFramePr>
                <a:graphicFrameLocks noGrp="1"/>
              </p:cNvGraphicFramePr>
              <p:nvPr>
                <p:extLst>
                  <p:ext uri="{D42A27DB-BD31-4B8C-83A1-F6EECF244321}">
                    <p14:modId xmlns:p14="http://schemas.microsoft.com/office/powerpoint/2010/main" val="3250507298"/>
                  </p:ext>
                </p:extLst>
              </p:nvPr>
            </p:nvGraphicFramePr>
            <p:xfrm>
              <a:off x="117888" y="1799540"/>
              <a:ext cx="8860921" cy="2187808"/>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756020"/>
                    <a:gridCol w="750013"/>
                    <a:gridCol w="679920"/>
                    <a:gridCol w="1487927"/>
                    <a:gridCol w="647272"/>
                    <a:gridCol w="672418"/>
                  </a:tblGrid>
                  <a:tr h="435208">
                    <a:tc rowSpan="2">
                      <a:txBody>
                        <a:bodyPr/>
                        <a:lstStyle/>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30342" t="-135088" r="-199573" b="-429825"/>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576498" t="-135088" r="-2765" b="-429825"/>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972" t="-331034" r="-209979" b="-222414"/>
                          </a:stretch>
                        </a:blipFill>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 name="CuadroTexto 1"/>
              <p:cNvSpPr txBox="1"/>
              <p:nvPr/>
            </p:nvSpPr>
            <p:spPr>
              <a:xfrm>
                <a:off x="117888" y="904402"/>
                <a:ext cx="8907863" cy="667747"/>
              </a:xfrm>
              <a:prstGeom prst="rect">
                <a:avLst/>
              </a:prstGeom>
              <a:noFill/>
            </p:spPr>
            <p:txBody>
              <a:bodyPr wrap="square" rtlCol="0">
                <a:spAutoFit/>
              </a:bodyPr>
              <a:lstStyle/>
              <a:p>
                <a:pPr algn="ctr"/>
                <a:r>
                  <a:rPr lang="es-CO" dirty="0" smtClean="0">
                    <a:latin typeface="Book Antiqua" panose="02040602050305030304" pitchFamily="18" charset="0"/>
                  </a:rPr>
                  <a:t>Debido a que la solución no es analítica, usamos un método de proximidad de </a:t>
                </a:r>
                <a14:m>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smtClean="0">
                            <a:latin typeface="Cambria Math" panose="02040503050406030204" pitchFamily="18" charset="0"/>
                            <a:ea typeface="Cambria Math" panose="02040503050406030204" pitchFamily="18" charset="0"/>
                          </a:rPr>
                          <m:t>𝜒</m:t>
                        </m:r>
                      </m:e>
                      <m:sup>
                        <m:r>
                          <a:rPr lang="es-CO" b="0" i="1" smtClean="0">
                            <a:latin typeface="Cambria Math" panose="02040503050406030204" pitchFamily="18" charset="0"/>
                            <a:ea typeface="Cambria Math" panose="02040503050406030204" pitchFamily="18" charset="0"/>
                          </a:rPr>
                          <m:t>2</m:t>
                        </m:r>
                      </m:sup>
                    </m:sSup>
                  </m:oMath>
                </a14:m>
                <a:r>
                  <a:rPr lang="es-CO" dirty="0" smtClean="0">
                    <a:latin typeface="Book Antiqua" panose="02040602050305030304" pitchFamily="18" charset="0"/>
                  </a:rPr>
                  <a:t> para reproducir </a:t>
                </a:r>
                <a14:m>
                  <m:oMath xmlns:m="http://schemas.openxmlformats.org/officeDocument/2006/math">
                    <m:sSub>
                      <m:sSubPr>
                        <m:ctrlPr>
                          <a:rPr lang="es-CO" i="1" smtClean="0">
                            <a:latin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rPr>
                          <m:t>𝑝</m:t>
                        </m:r>
                      </m:sub>
                    </m:sSub>
                    <m:r>
                      <a:rPr lang="es-CO" b="0" i="1" smtClean="0">
                        <a:latin typeface="Cambria Math" panose="02040503050406030204" pitchFamily="18" charset="0"/>
                      </a:rPr>
                      <m:t>(</m:t>
                    </m:r>
                    <m:r>
                      <a:rPr lang="es-CO" b="0" i="1" smtClean="0">
                        <a:latin typeface="Cambria Math" panose="02040503050406030204" pitchFamily="18" charset="0"/>
                      </a:rPr>
                      <m:t>𝑅</m:t>
                    </m:r>
                    <m:r>
                      <a:rPr lang="es-CO" b="0" i="1" smtClean="0">
                        <a:latin typeface="Cambria Math" panose="02040503050406030204" pitchFamily="18" charset="0"/>
                      </a:rPr>
                      <m:t>)</m:t>
                    </m:r>
                  </m:oMath>
                </a14:m>
                <a:r>
                  <a:rPr lang="es-CO" dirty="0" smtClean="0">
                    <a:latin typeface="Book Antiqua" panose="02040602050305030304" pitchFamily="18" charset="0"/>
                  </a:rPr>
                  <a:t>. Los experimentos son:  </a:t>
                </a:r>
                <a:endParaRPr lang="es-CO"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17888" y="904402"/>
                <a:ext cx="8907863" cy="667747"/>
              </a:xfrm>
              <a:prstGeom prst="rect">
                <a:avLst/>
              </a:prstGeom>
              <a:blipFill rotWithShape="0">
                <a:blip r:embed="rId4"/>
                <a:stretch>
                  <a:fillRect t="-3636" b="-1181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225244" y="4219254"/>
                <a:ext cx="8521496" cy="55823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r>
                            <a:rPr lang="es-CO" sz="1600" b="1" i="1">
                              <a:latin typeface="Cambria Math" panose="02040503050406030204" pitchFamily="18" charset="0"/>
                              <a:ea typeface="Cambria Math" panose="02040503050406030204" pitchFamily="18" charset="0"/>
                            </a:rPr>
                            <m:t>𝑨</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𝑩</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smtClean="0">
                              <a:latin typeface="Cambria Math" panose="02040503050406030204" pitchFamily="18" charset="0"/>
                              <a:ea typeface="Cambria Math" panose="02040503050406030204" pitchFamily="18" charset="0"/>
                            </a:rPr>
                            <m:t>𝑪</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𝑑𝑟</m:t>
                          </m:r>
                        </m:e>
                      </m:d>
                    </m:oMath>
                  </m:oMathPara>
                </a14:m>
                <a:endParaRPr lang="es-CO" sz="16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225244" y="4219254"/>
                <a:ext cx="8521496" cy="558230"/>
              </a:xfrm>
              <a:prstGeom prst="rect">
                <a:avLst/>
              </a:prstGeom>
              <a:blipFill rotWithShape="0">
                <a:blip r:embed="rId5"/>
                <a:stretch>
                  <a:fillRect/>
                </a:stretch>
              </a:blipFill>
            </p:spPr>
            <p:txBody>
              <a:bodyPr/>
              <a:lstStyle/>
              <a:p>
                <a:r>
                  <a:rPr lang="es-CO">
                    <a:noFill/>
                  </a:rPr>
                  <a:t> </a:t>
                </a:r>
              </a:p>
            </p:txBody>
          </p:sp>
        </mc:Fallback>
      </mc:AlternateContent>
      <p:sp>
        <p:nvSpPr>
          <p:cNvPr id="9" name="CuadroTexto 8"/>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a:t>
            </a:r>
            <a:r>
              <a:rPr lang="es-MX" sz="1400" i="1" dirty="0" smtClean="0">
                <a:solidFill>
                  <a:srgbClr val="000000"/>
                </a:solidFill>
                <a:latin typeface="Book Antiqua" panose="02040602050305030304" pitchFamily="18" charset="0"/>
                <a:ea typeface="Arial"/>
              </a:rPr>
              <a:t>odelamiento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1407028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n 4"/>
          <p:cNvPicPr/>
          <p:nvPr/>
        </p:nvPicPr>
        <p:blipFill>
          <a:blip r:embed="rId2"/>
          <a:stretch>
            <a:fillRect/>
          </a:stretch>
        </p:blipFill>
        <p:spPr>
          <a:xfrm>
            <a:off x="0" y="0"/>
            <a:ext cx="9143640" cy="5143320"/>
          </a:xfrm>
          <a:prstGeom prst="rect">
            <a:avLst/>
          </a:prstGeom>
          <a:ln>
            <a:noFill/>
          </a:ln>
        </p:spPr>
      </p:pic>
      <p:sp>
        <p:nvSpPr>
          <p:cNvPr id="120" name="TextShape 1"/>
          <p:cNvSpPr txBox="1"/>
          <p:nvPr/>
        </p:nvSpPr>
        <p:spPr>
          <a:xfrm>
            <a:off x="1811880" y="85120"/>
            <a:ext cx="5945040" cy="572400"/>
          </a:xfrm>
          <a:prstGeom prst="rect">
            <a:avLst/>
          </a:prstGeom>
        </p:spPr>
        <p:txBody>
          <a:bodyPr tIns="91440" bIns="91440"/>
          <a:lstStyle/>
          <a:p>
            <a:pPr algn="ctr">
              <a:lnSpc>
                <a:spcPct val="100000"/>
              </a:lnSpc>
            </a:pPr>
            <a:r>
              <a:rPr lang="es-MX" sz="2800" dirty="0">
                <a:solidFill>
                  <a:srgbClr val="000000"/>
                </a:solidFill>
                <a:latin typeface="Crimson Text"/>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Método de ajuste</a:t>
            </a:r>
            <a:r>
              <a:rPr lang="es-MX" sz="2800" dirty="0">
                <a:solidFill>
                  <a:srgbClr val="000000"/>
                </a:solidFill>
                <a:latin typeface="Crimson Text"/>
                <a:ea typeface="Arial"/>
              </a:rPr>
              <a:t>
</a:t>
            </a:r>
            <a:endParaRPr dirty="0"/>
          </a:p>
        </p:txBody>
      </p:sp>
      <p:sp>
        <p:nvSpPr>
          <p:cNvPr id="121" name="TextShape 2"/>
          <p:cNvSpPr txBox="1"/>
          <p:nvPr/>
        </p:nvSpPr>
        <p:spPr>
          <a:xfrm>
            <a:off x="1811880" y="223560"/>
            <a:ext cx="594504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mc:AlternateContent xmlns:mc="http://schemas.openxmlformats.org/markup-compatibility/2006" xmlns:a14="http://schemas.microsoft.com/office/drawing/2010/main">
        <mc:Choice Requires="a14">
          <p:sp>
            <p:nvSpPr>
              <p:cNvPr id="122" name="TextShape 3"/>
              <p:cNvSpPr txBox="1"/>
              <p:nvPr/>
            </p:nvSpPr>
            <p:spPr>
              <a:xfrm>
                <a:off x="6113124" y="1522289"/>
                <a:ext cx="2726316" cy="2525000"/>
              </a:xfrm>
              <a:prstGeom prst="rect">
                <a:avLst/>
              </a:prstGeom>
            </p:spPr>
            <p:txBody>
              <a:bodyPr tIns="91440" bIns="91440"/>
              <a:lstStyle/>
              <a:p>
                <a:pPr>
                  <a:lnSpc>
                    <a:spcPct val="100000"/>
                  </a:lnSpc>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𝜒</m:t>
                          </m:r>
                          <m:r>
                            <m:rPr>
                              <m:nor/>
                            </m:rPr>
                            <a:rPr lang="es-CO" dirty="0"/>
                            <m:t> </m:t>
                          </m:r>
                        </m:e>
                        <m:sup>
                          <m:r>
                            <a:rPr lang="es-CO" b="0" i="1" smtClean="0">
                              <a:latin typeface="Cambria Math" panose="02040503050406030204" pitchFamily="18" charset="0"/>
                              <a:ea typeface="Cambria Math" panose="02040503050406030204" pitchFamily="18" charset="0"/>
                            </a:rPr>
                            <m:t>2</m:t>
                          </m:r>
                        </m:sup>
                      </m:sSup>
                      <m:r>
                        <a:rPr lang="es-CO" b="0" i="1" smtClean="0">
                          <a:latin typeface="Cambria Math" panose="02040503050406030204" pitchFamily="18" charset="0"/>
                          <a:ea typeface="Cambria Math" panose="02040503050406030204" pitchFamily="18" charset="0"/>
                        </a:rPr>
                        <m:t>=</m:t>
                      </m:r>
                      <m:nary>
                        <m:naryPr>
                          <m:chr m:val="∑"/>
                          <m:ctrlPr>
                            <a:rPr lang="es-CO" b="0"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𝑖</m:t>
                          </m:r>
                          <m:r>
                            <a:rPr lang="es-CO" b="0" i="1" smtClean="0">
                              <a:latin typeface="Cambria Math" panose="02040503050406030204" pitchFamily="18" charset="0"/>
                              <a:ea typeface="Cambria Math" panose="02040503050406030204" pitchFamily="18" charset="0"/>
                            </a:rPr>
                            <m:t>=</m:t>
                          </m:r>
                          <m:r>
                            <m:rPr>
                              <m:brk m:alnAt="23"/>
                            </m:rPr>
                            <a:rPr lang="es-CO" b="0" i="1" smtClean="0">
                              <a:latin typeface="Cambria Math" panose="02040503050406030204" pitchFamily="18" charset="0"/>
                              <a:ea typeface="Cambria Math" panose="02040503050406030204" pitchFamily="18" charset="0"/>
                            </a:rPr>
                            <m:t>1</m:t>
                          </m:r>
                        </m:sub>
                        <m:sup>
                          <m:r>
                            <a:rPr lang="es-CO" b="0" i="1" smtClean="0">
                              <a:latin typeface="Cambria Math" panose="02040503050406030204" pitchFamily="18" charset="0"/>
                              <a:ea typeface="Cambria Math" panose="02040503050406030204" pitchFamily="18" charset="0"/>
                            </a:rPr>
                            <m:t>𝑛</m:t>
                          </m:r>
                        </m:sup>
                        <m:e>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1</m:t>
                              </m:r>
                            </m:num>
                            <m:den>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𝑁</m:t>
                                  </m:r>
                                </m:e>
                                <m:sub>
                                  <m:r>
                                    <a:rPr lang="es-CO" b="0" i="1" smtClean="0">
                                      <a:latin typeface="Cambria Math" panose="02040503050406030204" pitchFamily="18" charset="0"/>
                                      <a:ea typeface="Cambria Math" panose="02040503050406030204" pitchFamily="18" charset="0"/>
                                    </a:rPr>
                                    <m:t>𝑖</m:t>
                                  </m:r>
                                </m:sub>
                              </m:sSub>
                            </m:den>
                          </m:f>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𝑀</m:t>
                                  </m:r>
                                </m:sub>
                              </m:sSub>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𝑟</m:t>
                                      </m:r>
                                    </m:e>
                                    <m:sub>
                                      <m:r>
                                        <a:rPr lang="es-CO" b="0" i="1" smtClean="0">
                                          <a:latin typeface="Cambria Math" panose="02040503050406030204" pitchFamily="18" charset="0"/>
                                          <a:ea typeface="Cambria Math" panose="02040503050406030204" pitchFamily="18" charset="0"/>
                                        </a:rPr>
                                        <m:t>𝑖</m:t>
                                      </m:r>
                                    </m:sub>
                                  </m:sSub>
                                </m:e>
                              </m:d>
                              <m:r>
                                <a:rPr lang="es-CO" b="0" i="1" smtClean="0">
                                  <a:latin typeface="Cambria Math" panose="02040503050406030204" pitchFamily="18" charset="0"/>
                                  <a:ea typeface="Cambria Math" panose="02040503050406030204" pitchFamily="18" charset="0"/>
                                </a:rPr>
                                <m:t>−</m:t>
                              </m:r>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𝑖</m:t>
                                  </m:r>
                                </m:sub>
                              </m:sSub>
                            </m:e>
                          </m:d>
                        </m:e>
                      </m:nary>
                    </m:oMath>
                  </m:oMathPara>
                </a14:m>
                <a:endParaRPr lang="es-CO" dirty="0" smtClean="0"/>
              </a:p>
              <a:p>
                <a:pPr>
                  <a:lnSpc>
                    <a:spcPct val="100000"/>
                  </a:lnSpc>
                </a:pPr>
                <a:endParaRPr lang="es-CO" dirty="0" smtClean="0">
                  <a:solidFill>
                    <a:srgbClr val="000000"/>
                  </a:solidFill>
                  <a:latin typeface="Book Antiqua" panose="02040602050305030304" pitchFamily="18" charset="0"/>
                  <a:ea typeface="Arial"/>
                </a:endParaRPr>
              </a:p>
              <a:p>
                <a:pPr>
                  <a:lnSpc>
                    <a:spcPct val="100000"/>
                  </a:lnSpc>
                </a:pPr>
                <a:r>
                  <a:rPr lang="es-CO" dirty="0" smtClean="0">
                    <a:solidFill>
                      <a:srgbClr val="000000"/>
                    </a:solidFill>
                    <a:latin typeface="Book Antiqua" panose="02040602050305030304" pitchFamily="18" charset="0"/>
                    <a:ea typeface="Arial"/>
                  </a:rPr>
                  <a:t>donde </a:t>
                </a:r>
                <a14:m>
                  <m:oMath xmlns:m="http://schemas.openxmlformats.org/officeDocument/2006/math">
                    <m:sSub>
                      <m:sSubPr>
                        <m:ctrlPr>
                          <a:rPr lang="es-CO"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𝑁</m:t>
                        </m:r>
                      </m:e>
                      <m:sub>
                        <m:r>
                          <a:rPr lang="es-CO" b="0" i="1" smtClean="0">
                            <a:solidFill>
                              <a:srgbClr val="000000"/>
                            </a:solidFill>
                            <a:latin typeface="Cambria Math" panose="02040503050406030204" pitchFamily="18" charset="0"/>
                          </a:rPr>
                          <m:t>𝑖</m:t>
                        </m:r>
                      </m:sub>
                    </m:sSub>
                  </m:oMath>
                </a14:m>
                <a:r>
                  <a:rPr lang="es-CO"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el número de velocidades usadas para calcular </a:t>
                </a:r>
                <a14:m>
                  <m:oMath xmlns:m="http://schemas.openxmlformats.org/officeDocument/2006/math">
                    <m:sSub>
                      <m:sSubPr>
                        <m:ctrlPr>
                          <a:rPr lang="ar-AE" i="1" smtClean="0">
                            <a:solidFill>
                              <a:srgbClr val="000000"/>
                            </a:solidFill>
                            <a:latin typeface="Cambria Math" panose="02040503050406030204" pitchFamily="18" charset="0"/>
                          </a:rPr>
                        </m:ctrlPr>
                      </m:sSubPr>
                      <m:e>
                        <m:r>
                          <a:rPr lang="ar-AE" i="1" smtClean="0">
                            <a:solidFill>
                              <a:srgbClr val="000000"/>
                            </a:solidFill>
                            <a:latin typeface="Cambria Math" panose="02040503050406030204" pitchFamily="18" charset="0"/>
                            <a:ea typeface="Cambria Math" panose="02040503050406030204" pitchFamily="18" charset="0"/>
                          </a:rPr>
                          <m:t>𝜎</m:t>
                        </m:r>
                      </m:e>
                      <m:sub>
                        <m:r>
                          <a:rPr lang="ar-AE" b="0" i="1" smtClean="0">
                            <a:solidFill>
                              <a:srgbClr val="000000"/>
                            </a:solidFill>
                            <a:latin typeface="Cambria Math" panose="02040503050406030204" pitchFamily="18" charset="0"/>
                          </a:rPr>
                          <m:t>𝑝</m:t>
                        </m:r>
                      </m:sub>
                    </m:sSub>
                  </m:oMath>
                </a14:m>
                <a:r>
                  <a:rPr lang="ar-AE"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en el </a:t>
                </a:r>
                <a:r>
                  <a:rPr lang="es-CO" dirty="0" err="1">
                    <a:solidFill>
                      <a:srgbClr val="000000"/>
                    </a:solidFill>
                    <a:latin typeface="Book Antiqua" panose="02040602050305030304" pitchFamily="18" charset="0"/>
                    <a:ea typeface="Arial"/>
                  </a:rPr>
                  <a:t>bin</a:t>
                </a:r>
                <a:r>
                  <a:rPr lang="es-CO" dirty="0">
                    <a:solidFill>
                      <a:srgbClr val="000000"/>
                    </a:solidFill>
                    <a:latin typeface="Book Antiqua" panose="02040602050305030304" pitchFamily="18" charset="0"/>
                    <a:ea typeface="Arial"/>
                  </a:rPr>
                  <a:t> </a:t>
                </a:r>
                <a:r>
                  <a:rPr lang="es-CO" i="1" dirty="0">
                    <a:solidFill>
                      <a:srgbClr val="000000"/>
                    </a:solidFill>
                    <a:latin typeface="Book Antiqua" panose="02040602050305030304" pitchFamily="18" charset="0"/>
                    <a:ea typeface="Arial"/>
                  </a:rPr>
                  <a:t>i</a:t>
                </a:r>
                <a:endParaRPr dirty="0">
                  <a:latin typeface="Book Antiqua" panose="02040602050305030304" pitchFamily="18" charset="0"/>
                </a:endParaRPr>
              </a:p>
            </p:txBody>
          </p:sp>
        </mc:Choice>
        <mc:Fallback xmlns="">
          <p:sp>
            <p:nvSpPr>
              <p:cNvPr id="122" name="TextShape 3"/>
              <p:cNvSpPr txBox="1">
                <a:spLocks noRot="1" noChangeAspect="1" noMove="1" noResize="1" noEditPoints="1" noAdjustHandles="1" noChangeArrowheads="1" noChangeShapeType="1" noTextEdit="1"/>
              </p:cNvSpPr>
              <p:nvPr/>
            </p:nvSpPr>
            <p:spPr>
              <a:xfrm>
                <a:off x="6113124" y="1522289"/>
                <a:ext cx="2726316" cy="2525000"/>
              </a:xfrm>
              <a:prstGeom prst="rect">
                <a:avLst/>
              </a:prstGeom>
              <a:blipFill rotWithShape="0">
                <a:blip r:embed="rId3"/>
                <a:stretch>
                  <a:fillRect l="-2013" r="-1342"/>
                </a:stretch>
              </a:blipFill>
            </p:spPr>
            <p:txBody>
              <a:bodyPr/>
              <a:lstStyle/>
              <a:p>
                <a:r>
                  <a:rPr lang="es-CO">
                    <a:noFill/>
                  </a:rPr>
                  <a:t> </a:t>
                </a:r>
              </a:p>
            </p:txBody>
          </p:sp>
        </mc:Fallback>
      </mc:AlternateContent>
      <p:sp>
        <p:nvSpPr>
          <p:cNvPr id="123" name="TextShape 4"/>
          <p:cNvSpPr txBox="1"/>
          <p:nvPr/>
        </p:nvSpPr>
        <p:spPr>
          <a:xfrm>
            <a:off x="5743440" y="1719000"/>
            <a:ext cx="3096000" cy="21416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24" name="TextShape 5"/>
          <p:cNvSpPr txBox="1"/>
          <p:nvPr/>
        </p:nvSpPr>
        <p:spPr>
          <a:xfrm>
            <a:off x="8472600" y="4663080"/>
            <a:ext cx="548280" cy="393120"/>
          </a:xfrm>
          <a:prstGeom prst="rect">
            <a:avLst/>
          </a:prstGeom>
        </p:spPr>
        <p:txBody>
          <a:bodyPr tIns="91440" bIns="91440" anchor="ctr"/>
          <a:lstStyle/>
          <a:p>
            <a:pPr>
              <a:lnSpc>
                <a:spcPct val="100000"/>
              </a:lnSpc>
            </a:pPr>
            <a:fld id="{4E3EC32C-1BA1-41DC-8EB5-33A9C1CF3EA3}" type="slidenum">
              <a:rPr lang="es-MX" sz="1400">
                <a:solidFill>
                  <a:srgbClr val="000000"/>
                </a:solidFill>
                <a:latin typeface="Arial"/>
                <a:ea typeface="Arial"/>
              </a:rPr>
              <a:t>26</a:t>
            </a:fld>
            <a:endParaRPr/>
          </a:p>
        </p:txBody>
      </p:sp>
      <p:pic>
        <p:nvPicPr>
          <p:cNvPr id="125" name="Imagen 9"/>
          <p:cNvPicPr/>
          <p:nvPr/>
        </p:nvPicPr>
        <p:blipFill>
          <a:blip r:embed="rId4"/>
          <a:stretch>
            <a:fillRect/>
          </a:stretch>
        </p:blipFill>
        <p:spPr>
          <a:xfrm>
            <a:off x="18180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6" name="Imagen 10"/>
          <p:cNvPicPr/>
          <p:nvPr/>
        </p:nvPicPr>
        <p:blipFill>
          <a:blip r:embed="rId5"/>
          <a:stretch>
            <a:fillRect/>
          </a:stretch>
        </p:blipFill>
        <p:spPr>
          <a:xfrm>
            <a:off x="172530" y="851290"/>
            <a:ext cx="5434560" cy="4113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7" name="Imagen 11"/>
          <p:cNvPicPr/>
          <p:nvPr/>
        </p:nvPicPr>
        <p:blipFill>
          <a:blip r:embed="rId6"/>
          <a:stretch>
            <a:fillRect/>
          </a:stretch>
        </p:blipFill>
        <p:spPr>
          <a:xfrm>
            <a:off x="17037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8" name="Imagen 12"/>
          <p:cNvPicPr/>
          <p:nvPr/>
        </p:nvPicPr>
        <p:blipFill>
          <a:blip r:embed="rId7"/>
          <a:stretch>
            <a:fillRect/>
          </a:stretch>
        </p:blipFill>
        <p:spPr>
          <a:xfrm>
            <a:off x="16119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9" name="Imagen 13"/>
          <p:cNvPicPr/>
          <p:nvPr/>
        </p:nvPicPr>
        <p:blipFill>
          <a:blip r:embed="rId8"/>
          <a:stretch>
            <a:fillRect/>
          </a:stretch>
        </p:blipFill>
        <p:spPr>
          <a:xfrm>
            <a:off x="168210" y="846250"/>
            <a:ext cx="5441040" cy="4118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0" name="Imagen 14"/>
          <p:cNvPicPr/>
          <p:nvPr/>
        </p:nvPicPr>
        <p:blipFill>
          <a:blip r:embed="rId9"/>
          <a:stretch>
            <a:fillRect/>
          </a:stretch>
        </p:blipFill>
        <p:spPr>
          <a:xfrm>
            <a:off x="166950" y="845350"/>
            <a:ext cx="5443560" cy="4120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1" name="Imagen 15"/>
          <p:cNvPicPr/>
          <p:nvPr/>
        </p:nvPicPr>
        <p:blipFill>
          <a:blip r:embed="rId10"/>
          <a:stretch>
            <a:fillRect/>
          </a:stretch>
        </p:blipFill>
        <p:spPr>
          <a:xfrm>
            <a:off x="170730" y="842697"/>
            <a:ext cx="5436360" cy="41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CuadroTexto 15"/>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a:t>
            </a:r>
            <a:r>
              <a:rPr lang="es-MX" sz="1400" i="1" dirty="0" smtClean="0">
                <a:solidFill>
                  <a:srgbClr val="000000"/>
                </a:solidFill>
                <a:latin typeface="Book Antiqua" panose="02040602050305030304" pitchFamily="18" charset="0"/>
                <a:ea typeface="Arial"/>
              </a:rPr>
              <a:t>odelamiento</a:t>
            </a:r>
            <a:endParaRPr lang="es-MX" sz="1400" i="1" dirty="0">
              <a:latin typeface="Book Antiqua" panose="0204060205030503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n 4"/>
          <p:cNvPicPr/>
          <p:nvPr/>
        </p:nvPicPr>
        <p:blipFill>
          <a:blip r:embed="rId2"/>
          <a:stretch>
            <a:fillRect/>
          </a:stretch>
        </p:blipFill>
        <p:spPr>
          <a:xfrm>
            <a:off x="0" y="0"/>
            <a:ext cx="9143640" cy="5143320"/>
          </a:xfrm>
          <a:prstGeom prst="rect">
            <a:avLst/>
          </a:prstGeom>
          <a:ln>
            <a:noFill/>
          </a:ln>
        </p:spPr>
      </p:pic>
      <p:sp>
        <p:nvSpPr>
          <p:cNvPr id="115" name="TextShape 1"/>
          <p:cNvSpPr txBox="1"/>
          <p:nvPr/>
        </p:nvSpPr>
        <p:spPr>
          <a:xfrm>
            <a:off x="311760" y="289980"/>
            <a:ext cx="8520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rPr>
              <a:t>Variación de los parámetros </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6" name="TextShape 2"/>
          <p:cNvSpPr txBox="1"/>
          <p:nvPr/>
        </p:nvSpPr>
        <p:spPr>
          <a:xfrm>
            <a:off x="311760" y="1152360"/>
            <a:ext cx="8520120" cy="3416040"/>
          </a:xfrm>
          <a:prstGeom prst="rect">
            <a:avLst/>
          </a:prstGeom>
        </p:spPr>
        <p:txBody>
          <a:bodyPr tIns="91440" bIns="91440"/>
          <a:lstStyle/>
          <a:p>
            <a:endParaRPr/>
          </a:p>
        </p:txBody>
      </p:sp>
      <p:sp>
        <p:nvSpPr>
          <p:cNvPr id="117" name="TextShape 3"/>
          <p:cNvSpPr txBox="1"/>
          <p:nvPr/>
        </p:nvSpPr>
        <p:spPr>
          <a:xfrm>
            <a:off x="311760" y="1152360"/>
            <a:ext cx="8520120" cy="34160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18" name="TextShape 4"/>
          <p:cNvSpPr txBox="1"/>
          <p:nvPr/>
        </p:nvSpPr>
        <p:spPr>
          <a:xfrm>
            <a:off x="8472600" y="4663080"/>
            <a:ext cx="548280" cy="393120"/>
          </a:xfrm>
          <a:prstGeom prst="rect">
            <a:avLst/>
          </a:prstGeom>
        </p:spPr>
        <p:txBody>
          <a:bodyPr tIns="91440" bIns="91440" anchor="ctr"/>
          <a:lstStyle/>
          <a:p>
            <a:pPr>
              <a:lnSpc>
                <a:spcPct val="100000"/>
              </a:lnSpc>
            </a:pPr>
            <a:fld id="{F34AC335-0F72-41E3-9020-A5352AEC4787}" type="slidenum">
              <a:rPr lang="es-MX" sz="1400">
                <a:solidFill>
                  <a:srgbClr val="000000"/>
                </a:solidFill>
                <a:latin typeface="Arial"/>
                <a:ea typeface="Arial"/>
              </a:rPr>
              <a:t>27</a:t>
            </a:fld>
            <a:endParaRPr/>
          </a:p>
        </p:txBody>
      </p:sp>
      <p:sp>
        <p:nvSpPr>
          <p:cNvPr id="7"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3"/>
                          <a:stretch>
                            <a:fillRect l="-98204" t="-107813" r="-661078" b="-215625"/>
                          </a:stretch>
                        </a:blipFill>
                      </a:tcPr>
                    </a:tc>
                    <a:tc>
                      <a:txBody>
                        <a:bodyPr/>
                        <a:lstStyle/>
                        <a:p>
                          <a:endParaRPr lang="es-CO"/>
                        </a:p>
                      </a:txBody>
                      <a:tcPr>
                        <a:blipFill rotWithShape="0">
                          <a:blip r:embed="rId3"/>
                          <a:stretch>
                            <a:fillRect l="-156872" t="-107813" r="-423223" b="-215625"/>
                          </a:stretch>
                        </a:blipFill>
                      </a:tcPr>
                    </a:tc>
                    <a:tc>
                      <a:txBody>
                        <a:bodyPr/>
                        <a:lstStyle/>
                        <a:p>
                          <a:endParaRPr lang="es-CO"/>
                        </a:p>
                      </a:txBody>
                      <a:tcPr>
                        <a:blipFill rotWithShape="0">
                          <a:blip r:embed="rId3"/>
                          <a:stretch>
                            <a:fillRect l="-230638" t="-107813" r="-280000" b="-215625"/>
                          </a:stretch>
                        </a:blipFill>
                      </a:tcPr>
                    </a:tc>
                    <a:tc>
                      <a:txBody>
                        <a:bodyPr/>
                        <a:lstStyle/>
                        <a:p>
                          <a:endParaRPr lang="es-CO"/>
                        </a:p>
                      </a:txBody>
                      <a:tcPr>
                        <a:blipFill rotWithShape="0">
                          <a:blip r:embed="rId3"/>
                          <a:stretch>
                            <a:fillRect l="-314575" t="-107813" r="-166397" b="-215625"/>
                          </a:stretch>
                        </a:blipFill>
                      </a:tcPr>
                    </a:tc>
                    <a:tc>
                      <a:txBody>
                        <a:bodyPr/>
                        <a:lstStyle/>
                        <a:p>
                          <a:endParaRPr lang="es-CO"/>
                        </a:p>
                      </a:txBody>
                      <a:tcPr>
                        <a:blipFill rotWithShape="0">
                          <a:blip r:embed="rId3"/>
                          <a:stretch>
                            <a:fillRect l="-501961" t="-107813" r="-101471" b="-215625"/>
                          </a:stretch>
                        </a:blipFill>
                      </a:tcPr>
                    </a:tc>
                    <a:tc>
                      <a:txBody>
                        <a:bodyPr/>
                        <a:lstStyle/>
                        <a:p>
                          <a:endParaRPr lang="es-CO"/>
                        </a:p>
                      </a:txBody>
                      <a:tcPr>
                        <a:blipFill rotWithShape="0">
                          <a:blip r:embed="rId3"/>
                          <a:stretch>
                            <a:fillRect l="-599024" t="-107813" r="-976" b="-215625"/>
                          </a:stretch>
                        </a:blipFill>
                      </a:tcPr>
                    </a:tc>
                  </a:tr>
                  <a:tr h="370840">
                    <a:tc>
                      <a:txBody>
                        <a:bodyPr/>
                        <a:lstStyle/>
                        <a:p>
                          <a:endParaRPr lang="es-CO"/>
                        </a:p>
                      </a:txBody>
                      <a:tcPr>
                        <a:blipFill rotWithShape="0">
                          <a:blip r:embed="rId3"/>
                          <a:stretch>
                            <a:fillRect l="-613" t="-218033" r="-779755" b="-126230"/>
                          </a:stretch>
                        </a:blipFill>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Γ</m:t>
                                    </m:r>
                                  </m:e>
                                  <m:sub>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ea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𝛽</m:t>
                                    </m:r>
                                  </m:e>
                                  <m:sub>
                                    <m:r>
                                      <a:rPr lang="es-CO" b="0" i="1" smtClean="0">
                                        <a:latin typeface="Cambria Math" panose="02040503050406030204" pitchFamily="18" charset="0"/>
                                        <a:ea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03</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r>
                </a:tbl>
              </a:graphicData>
            </a:graphic>
          </p:graphicFrame>
        </mc:Choice>
        <mc:Fallback xmlns="">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4"/>
                          <a:stretch>
                            <a:fillRect l="-98204" t="-107813" r="-661078" b="-212500"/>
                          </a:stretch>
                        </a:blipFill>
                      </a:tcPr>
                    </a:tc>
                    <a:tc>
                      <a:txBody>
                        <a:bodyPr/>
                        <a:lstStyle/>
                        <a:p>
                          <a:endParaRPr lang="es-CO"/>
                        </a:p>
                      </a:txBody>
                      <a:tcPr>
                        <a:blipFill rotWithShape="0">
                          <a:blip r:embed="rId4"/>
                          <a:stretch>
                            <a:fillRect l="-177005" t="-107813" r="-490374" b="-212500"/>
                          </a:stretch>
                        </a:blipFill>
                      </a:tcPr>
                    </a:tc>
                    <a:tc>
                      <a:txBody>
                        <a:bodyPr/>
                        <a:lstStyle/>
                        <a:p>
                          <a:endParaRPr lang="es-CO"/>
                        </a:p>
                      </a:txBody>
                      <a:tcPr>
                        <a:blipFill rotWithShape="0">
                          <a:blip r:embed="rId4"/>
                          <a:stretch>
                            <a:fillRect l="-214938" t="-107813" r="-280498" b="-212500"/>
                          </a:stretch>
                        </a:blipFill>
                      </a:tcPr>
                    </a:tc>
                    <a:tc>
                      <a:txBody>
                        <a:bodyPr/>
                        <a:lstStyle/>
                        <a:p>
                          <a:endParaRPr lang="es-CO"/>
                        </a:p>
                      </a:txBody>
                      <a:tcPr>
                        <a:blipFill rotWithShape="0">
                          <a:blip r:embed="rId4"/>
                          <a:stretch>
                            <a:fillRect l="-301190" t="-107813" r="-168254" b="-212500"/>
                          </a:stretch>
                        </a:blipFill>
                      </a:tcPr>
                    </a:tc>
                    <a:tc>
                      <a:txBody>
                        <a:bodyPr/>
                        <a:lstStyle/>
                        <a:p>
                          <a:endParaRPr lang="es-CO"/>
                        </a:p>
                      </a:txBody>
                      <a:tcPr>
                        <a:blipFill rotWithShape="0">
                          <a:blip r:embed="rId4"/>
                          <a:stretch>
                            <a:fillRect l="-508040" t="-107813" r="-113065" b="-212500"/>
                          </a:stretch>
                        </a:blipFill>
                      </a:tcPr>
                    </a:tc>
                    <a:tc>
                      <a:txBody>
                        <a:bodyPr/>
                        <a:lstStyle/>
                        <a:p>
                          <a:endParaRPr lang="es-CO"/>
                        </a:p>
                      </a:txBody>
                      <a:tcPr>
                        <a:blipFill rotWithShape="0">
                          <a:blip r:embed="rId4"/>
                          <a:stretch>
                            <a:fillRect l="-542601" t="-107813" r="-897" b="-212500"/>
                          </a:stretch>
                        </a:blipFill>
                      </a:tcPr>
                    </a:tc>
                  </a:tr>
                  <a:tr h="370840">
                    <a:tc>
                      <a:txBody>
                        <a:bodyPr/>
                        <a:lstStyle/>
                        <a:p>
                          <a:endParaRPr lang="es-CO"/>
                        </a:p>
                      </a:txBody>
                      <a:tcPr>
                        <a:blipFill rotWithShape="0">
                          <a:blip r:embed="rId4"/>
                          <a:stretch>
                            <a:fillRect l="-613" t="-218033" r="-779755" b="-122951"/>
                          </a:stretch>
                        </a:blipFill>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98204" t="-318033" r="-661078" b="-22951"/>
                          </a:stretch>
                        </a:blipFill>
                      </a:tcPr>
                    </a:tc>
                    <a:tc>
                      <a:txBody>
                        <a:bodyPr/>
                        <a:lstStyle/>
                        <a:p>
                          <a:endParaRPr lang="es-CO"/>
                        </a:p>
                      </a:txBody>
                      <a:tcPr>
                        <a:blipFill rotWithShape="0">
                          <a:blip r:embed="rId4"/>
                          <a:stretch>
                            <a:fillRect l="-177005" t="-318033" r="-490374" b="-22951"/>
                          </a:stretch>
                        </a:blipFill>
                      </a:tcPr>
                    </a:tc>
                    <a:tc>
                      <a:txBody>
                        <a:bodyPr/>
                        <a:lstStyle/>
                        <a:p>
                          <a:endParaRPr lang="es-CO"/>
                        </a:p>
                      </a:txBody>
                      <a:tcPr>
                        <a:blipFill rotWithShape="0">
                          <a:blip r:embed="rId4"/>
                          <a:stretch>
                            <a:fillRect l="-214938" t="-318033" r="-280498" b="-22951"/>
                          </a:stretch>
                        </a:blipFill>
                      </a:tcPr>
                    </a:tc>
                    <a:tc>
                      <a:txBody>
                        <a:bodyPr/>
                        <a:lstStyle/>
                        <a:p>
                          <a:endParaRPr lang="es-CO"/>
                        </a:p>
                      </a:txBody>
                      <a:tcPr>
                        <a:blipFill rotWithShape="0">
                          <a:blip r:embed="rId4"/>
                          <a:stretch>
                            <a:fillRect l="-301190" t="-318033" r="-168254" b="-22951"/>
                          </a:stretch>
                        </a:blipFill>
                      </a:tcPr>
                    </a:tc>
                    <a:tc>
                      <a:txBody>
                        <a:bodyPr/>
                        <a:lstStyle/>
                        <a:p>
                          <a:endParaRPr lang="es-CO"/>
                        </a:p>
                      </a:txBody>
                      <a:tcPr>
                        <a:blipFill rotWithShape="0">
                          <a:blip r:embed="rId4"/>
                          <a:stretch>
                            <a:fillRect l="-508040" t="-318033" r="-113065" b="-22951"/>
                          </a:stretch>
                        </a:blipFill>
                      </a:tcPr>
                    </a:tc>
                    <a:tc>
                      <a:txBody>
                        <a:bodyPr/>
                        <a:lstStyle/>
                        <a:p>
                          <a:endParaRPr lang="es-CO"/>
                        </a:p>
                      </a:txBody>
                      <a:tcPr>
                        <a:blipFill rotWithShape="0">
                          <a:blip r:embed="rId4"/>
                          <a:stretch>
                            <a:fillRect l="-542601" t="-318033" r="-897" b="-22951"/>
                          </a:stretch>
                        </a:blipFill>
                      </a:tcPr>
                    </a:tc>
                  </a:tr>
                </a:tbl>
              </a:graphicData>
            </a:graphic>
          </p:graphicFrame>
        </mc:Fallback>
      </mc:AlternateContent>
      <p:sp>
        <p:nvSpPr>
          <p:cNvPr id="11" name="CuadroTexto 10"/>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a:t>
            </a:r>
            <a:r>
              <a:rPr lang="es-MX" sz="1400" i="1" dirty="0" smtClean="0">
                <a:solidFill>
                  <a:srgbClr val="000000"/>
                </a:solidFill>
                <a:latin typeface="Book Antiqua" panose="02040602050305030304" pitchFamily="18" charset="0"/>
                <a:ea typeface="Arial"/>
              </a:rPr>
              <a:t>odelamiento</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n 4"/>
          <p:cNvPicPr/>
          <p:nvPr/>
        </p:nvPicPr>
        <p:blipFill>
          <a:blip r:embed="rId2"/>
          <a:stretch>
            <a:fillRect/>
          </a:stretch>
        </p:blipFill>
        <p:spPr>
          <a:xfrm>
            <a:off x="0" y="0"/>
            <a:ext cx="9143640" cy="5143320"/>
          </a:xfrm>
          <a:prstGeom prst="rect">
            <a:avLst/>
          </a:prstGeom>
          <a:ln>
            <a:noFill/>
          </a:ln>
        </p:spPr>
      </p:pic>
      <p:sp>
        <p:nvSpPr>
          <p:cNvPr id="139" name="TextShape 1"/>
          <p:cNvSpPr txBox="1"/>
          <p:nvPr/>
        </p:nvSpPr>
        <p:spPr>
          <a:xfrm>
            <a:off x="311760" y="253327"/>
            <a:ext cx="8520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4</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 </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Resultados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40" name="TextShape 2"/>
          <p:cNvSpPr txBox="1"/>
          <p:nvPr/>
        </p:nvSpPr>
        <p:spPr>
          <a:xfrm>
            <a:off x="311760" y="1152360"/>
            <a:ext cx="8520120" cy="3416040"/>
          </a:xfrm>
          <a:prstGeom prst="rect">
            <a:avLst/>
          </a:prstGeom>
        </p:spPr>
        <p:txBody>
          <a:bodyPr tIns="91440" bIns="91440"/>
          <a:lstStyle/>
          <a:p>
            <a:endParaRPr/>
          </a:p>
        </p:txBody>
      </p:sp>
      <p:sp>
        <p:nvSpPr>
          <p:cNvPr id="141" name="TextShape 3"/>
          <p:cNvSpPr txBox="1"/>
          <p:nvPr/>
        </p:nvSpPr>
        <p:spPr>
          <a:xfrm>
            <a:off x="8472600" y="4663080"/>
            <a:ext cx="548280" cy="393120"/>
          </a:xfrm>
          <a:prstGeom prst="rect">
            <a:avLst/>
          </a:prstGeom>
        </p:spPr>
        <p:txBody>
          <a:bodyPr tIns="91440" bIns="91440" anchor="ctr"/>
          <a:lstStyle/>
          <a:p>
            <a:pPr>
              <a:lnSpc>
                <a:spcPct val="100000"/>
              </a:lnSpc>
            </a:pPr>
            <a:fld id="{7445FB10-A03F-4064-BA9B-82C72F5DC4AD}" type="slidenum">
              <a:rPr lang="es-MX" sz="1400">
                <a:solidFill>
                  <a:srgbClr val="000000"/>
                </a:solidFill>
                <a:latin typeface="Arial"/>
                <a:ea typeface="Arial"/>
              </a:rPr>
              <a:t>28</a:t>
            </a:fld>
            <a:endParaRPr/>
          </a:p>
        </p:txBody>
      </p:sp>
      <mc:AlternateContent xmlns:mc="http://schemas.openxmlformats.org/markup-compatibility/2006">
        <mc:Choice xmlns:a14="http://schemas.microsoft.com/office/drawing/2010/main" Requires="a14">
          <p:sp>
            <p:nvSpPr>
              <p:cNvPr id="6" name="TextShape 2"/>
              <p:cNvSpPr txBox="1"/>
              <p:nvPr/>
            </p:nvSpPr>
            <p:spPr>
              <a:xfrm>
                <a:off x="311760" y="1342788"/>
                <a:ext cx="8520120" cy="380053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A continuación se presentan los resultados de cada uno de los experimentos en los que se busca la combinación de parámetros que mejor ajuste los datos observacionales (el menor </a:t>
                </a:r>
                <a14:m>
                  <m:oMath xmlns:m="http://schemas.openxmlformats.org/officeDocument/2006/math">
                    <m:sSup>
                      <m:sSupPr>
                        <m:ctrlPr>
                          <a:rPr lang="es-MX" i="1" smtClean="0">
                            <a:solidFill>
                              <a:srgbClr val="000000"/>
                            </a:solidFill>
                            <a:latin typeface="Cambria Math" panose="02040503050406030204" pitchFamily="18" charset="0"/>
                          </a:rPr>
                        </m:ctrlPr>
                      </m:sSupPr>
                      <m:e>
                        <m:r>
                          <a:rPr lang="es-MX" i="1" smtClean="0">
                            <a:solidFill>
                              <a:srgbClr val="000000"/>
                            </a:solidFill>
                            <a:latin typeface="Cambria Math" panose="02040503050406030204" pitchFamily="18" charset="0"/>
                            <a:ea typeface="Cambria Math" panose="02040503050406030204" pitchFamily="18" charset="0"/>
                          </a:rPr>
                          <m:t>𝜒</m:t>
                        </m:r>
                      </m:e>
                      <m:sup>
                        <m:r>
                          <a:rPr lang="es-CO" b="0" i="1" smtClean="0">
                            <a:solidFill>
                              <a:srgbClr val="000000"/>
                            </a:solidFill>
                            <a:latin typeface="Cambria Math" panose="02040503050406030204" pitchFamily="18" charset="0"/>
                          </a:rPr>
                          <m:t>2</m:t>
                        </m:r>
                      </m:sup>
                    </m:sSup>
                  </m:oMath>
                </a14:m>
                <a:r>
                  <a:rPr lang="es-MX"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Solo se muestran los valores de los parámetros encontrados con los ajustes </a:t>
                </a:r>
                <a:r>
                  <a:rPr lang="es-MX" dirty="0" smtClean="0">
                    <a:solidFill>
                      <a:srgbClr val="000000"/>
                    </a:solidFill>
                    <a:latin typeface="Book Antiqua" panose="02040602050305030304" pitchFamily="18" charset="0"/>
                  </a:rPr>
                  <a:t>finos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i="1">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  </m:t>
                    </m:r>
                    <m:r>
                      <a:rPr lang="es-CO" b="0" i="1" smtClean="0">
                        <a:solidFill>
                          <a:srgbClr val="000000"/>
                        </a:solidFill>
                        <a:latin typeface="Cambria Math" panose="02040503050406030204" pitchFamily="18" charset="0"/>
                        <a:ea typeface="Cambria Math" panose="02040503050406030204" pitchFamily="18" charset="0"/>
                      </a:rPr>
                      <m:t>𝛽</m:t>
                    </m:r>
                    <m:r>
                      <a:rPr lang="es-CO" b="0" i="1" smtClean="0">
                        <a:solidFill>
                          <a:srgbClr val="000000"/>
                        </a:solidFill>
                        <a:latin typeface="Cambria Math" panose="02040503050406030204" pitchFamily="18" charset="0"/>
                        <a:ea typeface="Cambria Math" panose="02040503050406030204" pitchFamily="18" charset="0"/>
                      </a:rPr>
                      <m:t>,  </m:t>
                    </m:r>
                    <m:r>
                      <m:rPr>
                        <m:sty m:val="p"/>
                      </m:rPr>
                      <a:rPr lang="el-GR" b="0" i="1" smtClean="0">
                        <a:solidFill>
                          <a:srgbClr val="000000"/>
                        </a:solidFill>
                        <a:latin typeface="Cambria Math" panose="02040503050406030204" pitchFamily="18" charset="0"/>
                        <a:ea typeface="Cambria Math" panose="02040503050406030204" pitchFamily="18" charset="0"/>
                      </a:rPr>
                      <m:t>Γ</m:t>
                    </m:r>
                  </m:oMath>
                </a14:m>
                <a:r>
                  <a:rPr lang="es-MX" dirty="0" smtClean="0">
                    <a:solidFill>
                      <a:srgbClr val="000000"/>
                    </a:solidFill>
                    <a:latin typeface="Book Antiqua" panose="02040602050305030304" pitchFamily="18" charset="0"/>
                  </a:rPr>
                  <a:t>).</a:t>
                </a: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 Se discuten los resultados en el contexto de las restricciones encontradas.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muestra gráficamente solo la curva que mejor se </a:t>
                </a:r>
                <a:r>
                  <a:rPr lang="es-MX" dirty="0" smtClean="0">
                    <a:solidFill>
                      <a:srgbClr val="000000"/>
                    </a:solidFill>
                    <a:latin typeface="Book Antiqua" panose="02040602050305030304" pitchFamily="18" charset="0"/>
                  </a:rPr>
                  <a:t>acerca </a:t>
                </a:r>
                <a:r>
                  <a:rPr lang="es-MX" dirty="0" smtClean="0">
                    <a:solidFill>
                      <a:srgbClr val="000000"/>
                    </a:solidFill>
                    <a:latin typeface="Book Antiqua" panose="02040602050305030304" pitchFamily="18" charset="0"/>
                  </a:rPr>
                  <a:t>a los datos. </a:t>
                </a:r>
                <a:endParaRPr dirty="0">
                  <a:latin typeface="Book Antiqua" panose="02040602050305030304" pitchFamily="18" charset="0"/>
                </a:endParaRPr>
              </a:p>
            </p:txBody>
          </p:sp>
        </mc:Choice>
        <mc:Fallback>
          <p:sp>
            <p:nvSpPr>
              <p:cNvPr id="6" name="TextShape 2"/>
              <p:cNvSpPr txBox="1">
                <a:spLocks noRot="1" noChangeAspect="1" noMove="1" noResize="1" noEditPoints="1" noAdjustHandles="1" noChangeArrowheads="1" noChangeShapeType="1" noTextEdit="1"/>
              </p:cNvSpPr>
              <p:nvPr/>
            </p:nvSpPr>
            <p:spPr>
              <a:xfrm>
                <a:off x="311760" y="1342788"/>
                <a:ext cx="8520120" cy="3800532"/>
              </a:xfrm>
              <a:prstGeom prst="rect">
                <a:avLst/>
              </a:prstGeom>
              <a:blipFill rotWithShape="0">
                <a:blip r:embed="rId3"/>
                <a:stretch>
                  <a:fillRect l="-429" r="-644"/>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29</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4320330" y="245233"/>
            <a:ext cx="4823670" cy="4278094"/>
          </a:xfrm>
          <a:prstGeom prst="rect">
            <a:avLst/>
          </a:prstGeom>
          <a:noFill/>
        </p:spPr>
        <p:txBody>
          <a:bodyPr wrap="square" rtlCol="0">
            <a:spAutoFit/>
          </a:bodyPr>
          <a:lstStyle/>
          <a:p>
            <a:pPr algn="ctr"/>
            <a:r>
              <a:rPr lang="es-CO" sz="1900" b="1" dirty="0" smtClean="0">
                <a:effectLst>
                  <a:outerShdw blurRad="38100" dist="38100" dir="2700000" algn="tl">
                    <a:srgbClr val="000000">
                      <a:alpha val="43137"/>
                    </a:srgbClr>
                  </a:outerShdw>
                </a:effectLst>
                <a:latin typeface="Book Antiqua" panose="02040602050305030304" pitchFamily="18" charset="0"/>
              </a:rPr>
              <a:t>Ajuste completo con la región interna</a:t>
            </a:r>
          </a:p>
          <a:p>
            <a:endParaRPr lang="es-CO" sz="1900" dirty="0">
              <a:effectLst>
                <a:outerShdw blurRad="38100" dist="38100" dir="2700000" algn="tl">
                  <a:srgbClr val="000000">
                    <a:alpha val="43137"/>
                  </a:srgbClr>
                </a:outerShdw>
              </a:effectLst>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(2) entrega resultados bastante congruentes y (4) es bastante consistente con éste.</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(1) entrega masas muy bajas.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longitud de escala estelar es demasiado grande en el experimento (3).  </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AlternateContent xmlns:mc="http://schemas.openxmlformats.org/markup-compatibility/2006">
        <mc:Choice xmlns:a14="http://schemas.microsoft.com/office/drawing/2010/main" Requires="a14">
          <p:graphicFrame>
            <p:nvGraphicFramePr>
              <p:cNvPr id="2" name="Tabla 1"/>
              <p:cNvGraphicFramePr>
                <a:graphicFrameLocks noGrp="1"/>
              </p:cNvGraphicFramePr>
              <p:nvPr>
                <p:extLst>
                  <p:ext uri="{D42A27DB-BD31-4B8C-83A1-F6EECF244321}">
                    <p14:modId xmlns:p14="http://schemas.microsoft.com/office/powerpoint/2010/main" val="3584903439"/>
                  </p:ext>
                </p:extLst>
              </p:nvPr>
            </p:nvGraphicFramePr>
            <p:xfrm>
              <a:off x="400891" y="3227105"/>
              <a:ext cx="8205880" cy="1638905"/>
            </p:xfrm>
            <a:graphic>
              <a:graphicData uri="http://schemas.openxmlformats.org/drawingml/2006/table">
                <a:tbl>
                  <a:tblPr firstRow="1" bandRow="1">
                    <a:tableStyleId>{5940675A-B579-460E-94D1-54222C63F5DA}</a:tableStyleId>
                  </a:tblPr>
                  <a:tblGrid>
                    <a:gridCol w="2419968"/>
                    <a:gridCol w="852729"/>
                    <a:gridCol w="872862"/>
                    <a:gridCol w="806878"/>
                    <a:gridCol w="1141990"/>
                    <a:gridCol w="1043940"/>
                    <a:gridCol w="1067513"/>
                  </a:tblGrid>
                  <a:tr h="327781">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400" b="1" i="1" smtClean="0">
                                    <a:latin typeface="Cambria Math" panose="02040503050406030204" pitchFamily="18" charset="0"/>
                                    <a:ea typeface="Cambria Math" panose="02040503050406030204" pitchFamily="18" charset="0"/>
                                  </a:rPr>
                                  <m:t>𝜷</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𝜞</m:t>
                                </m:r>
                              </m:oMath>
                            </m:oMathPara>
                          </a14:m>
                          <a:endParaRPr lang="es-CO" sz="1400" b="1" dirty="0">
                            <a:latin typeface="Book Antiqua" panose="02040602050305030304" pitchFamily="18" charset="0"/>
                          </a:endParaRPr>
                        </a:p>
                      </a:txBody>
                      <a:tcPr>
                        <a:solidFill>
                          <a:schemeClr val="bg1"/>
                        </a:solidFill>
                      </a:tcPr>
                    </a:tc>
                  </a:tr>
                  <a:tr h="327781">
                    <a:tc>
                      <a:txBody>
                        <a:bodyPr/>
                        <a:lstStyle/>
                        <a:p>
                          <a:pPr algn="ctr"/>
                          <a:r>
                            <a:rPr lang="es-CO" sz="1400" dirty="0" smtClean="0">
                              <a:latin typeface="Book Antiqua" panose="02040602050305030304" pitchFamily="18" charset="0"/>
                            </a:rPr>
                            <a:t>Sin términos cruzados (1)</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29.0</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5.6</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8.0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4</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2.2</a:t>
                          </a:r>
                          <a:endParaRPr lang="es-CO" sz="1400" dirty="0">
                            <a:latin typeface="Book Antiqua" panose="02040602050305030304" pitchFamily="18" charset="0"/>
                          </a:endParaRPr>
                        </a:p>
                      </a:txBody>
                      <a:tcPr>
                        <a:solidFill>
                          <a:srgbClr val="E17055"/>
                        </a:solidFill>
                      </a:tcPr>
                    </a:tc>
                  </a:tr>
                  <a:tr h="327781">
                    <a:tc>
                      <a:txBody>
                        <a:bodyPr/>
                        <a:lstStyle/>
                        <a:p>
                          <a:pPr algn="ctr"/>
                          <a14:m>
                            <m:oMath xmlns:m="http://schemas.openxmlformats.org/officeDocument/2006/math">
                              <m:sSub>
                                <m:sSubPr>
                                  <m:ctrlPr>
                                    <a:rPr lang="es-CO" sz="1400" i="1" smtClean="0">
                                      <a:latin typeface="Cambria Math" panose="02040503050406030204" pitchFamily="18" charset="0"/>
                                    </a:rPr>
                                  </m:ctrlPr>
                                </m:sSubPr>
                                <m:e>
                                  <m:r>
                                    <a:rPr lang="es-CO" sz="1400" b="0" i="1" smtClean="0">
                                      <a:latin typeface="Cambria Math" panose="02040503050406030204" pitchFamily="18" charset="0"/>
                                    </a:rPr>
                                    <m:t>𝑎</m:t>
                                  </m:r>
                                </m:e>
                                <m:sub>
                                  <m:r>
                                    <a:rPr lang="es-CO" sz="1400" b="0" i="1" smtClean="0">
                                      <a:latin typeface="Cambria Math" panose="02040503050406030204" pitchFamily="18" charset="0"/>
                                    </a:rPr>
                                    <m:t>𝑠</m:t>
                                  </m:r>
                                </m:sub>
                              </m:sSub>
                            </m:oMath>
                          </a14:m>
                          <a:r>
                            <a:rPr lang="es-CO" sz="1400" dirty="0" smtClean="0">
                              <a:latin typeface="Book Antiqua" panose="02040602050305030304" pitchFamily="18" charset="0"/>
                            </a:rPr>
                            <a:t> fijo (2)</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0.0001</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9.0</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1.12</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1.06</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1.5</a:t>
                          </a:r>
                          <a:endParaRPr lang="es-CO" sz="1400" dirty="0">
                            <a:latin typeface="Book Antiqua" panose="02040602050305030304" pitchFamily="18" charset="0"/>
                          </a:endParaRPr>
                        </a:p>
                      </a:txBody>
                      <a:tcPr>
                        <a:solidFill>
                          <a:srgbClr val="B2DE82"/>
                        </a:solidFill>
                      </a:tcPr>
                    </a:tc>
                  </a:tr>
                  <a:tr h="327781">
                    <a:tc>
                      <a:txBody>
                        <a:bodyPr/>
                        <a:lstStyle/>
                        <a:p>
                          <a:pPr algn="ctr"/>
                          <a:r>
                            <a:rPr lang="es-CO" sz="1400" dirty="0" smtClean="0">
                              <a:latin typeface="Book Antiqua" panose="02040602050305030304" pitchFamily="18" charset="0"/>
                            </a:rPr>
                            <a:t>Completo (3)</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0.46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52.6</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9.0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9.0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0.38</a:t>
                          </a:r>
                          <a:endParaRPr lang="es-CO" sz="1400" dirty="0">
                            <a:latin typeface="Book Antiqua" panose="02040602050305030304" pitchFamily="18" charset="0"/>
                          </a:endParaRPr>
                        </a:p>
                      </a:txBody>
                      <a:tcPr>
                        <a:solidFill>
                          <a:srgbClr val="E17055"/>
                        </a:solidFill>
                      </a:tcPr>
                    </a:tc>
                  </a:tr>
                  <a:tr h="327781">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(4)</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0.26</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3.64</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m:t>
                                </m:r>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1.98</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1.24</a:t>
                          </a:r>
                          <a:endParaRPr lang="es-CO" sz="1400" dirty="0">
                            <a:latin typeface="Book Antiqua" panose="02040602050305030304" pitchFamily="18" charset="0"/>
                          </a:endParaRPr>
                        </a:p>
                      </a:txBody>
                      <a:tcPr>
                        <a:solidFill>
                          <a:srgbClr val="B2DE82"/>
                        </a:solidFill>
                      </a:tcPr>
                    </a:tc>
                  </a:tr>
                </a:tbl>
              </a:graphicData>
            </a:graphic>
          </p:graphicFrame>
        </mc:Choice>
        <mc:Fallback>
          <p:graphicFrame>
            <p:nvGraphicFramePr>
              <p:cNvPr id="2" name="Tabla 1"/>
              <p:cNvGraphicFramePr>
                <a:graphicFrameLocks noGrp="1"/>
              </p:cNvGraphicFramePr>
              <p:nvPr>
                <p:extLst>
                  <p:ext uri="{D42A27DB-BD31-4B8C-83A1-F6EECF244321}">
                    <p14:modId xmlns:p14="http://schemas.microsoft.com/office/powerpoint/2010/main" val="3584903439"/>
                  </p:ext>
                </p:extLst>
              </p:nvPr>
            </p:nvGraphicFramePr>
            <p:xfrm>
              <a:off x="400891" y="3227105"/>
              <a:ext cx="8205880" cy="1638905"/>
            </p:xfrm>
            <a:graphic>
              <a:graphicData uri="http://schemas.openxmlformats.org/drawingml/2006/table">
                <a:tbl>
                  <a:tblPr firstRow="1" bandRow="1">
                    <a:tableStyleId>{5940675A-B579-460E-94D1-54222C63F5DA}</a:tableStyleId>
                  </a:tblPr>
                  <a:tblGrid>
                    <a:gridCol w="2419968"/>
                    <a:gridCol w="852729"/>
                    <a:gridCol w="872862"/>
                    <a:gridCol w="806878"/>
                    <a:gridCol w="1141990"/>
                    <a:gridCol w="1043940"/>
                    <a:gridCol w="1067513"/>
                  </a:tblGrid>
                  <a:tr h="327781">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3"/>
                          <a:stretch>
                            <a:fillRect l="-284286" t="-1852" r="-580000" b="-411111"/>
                          </a:stretch>
                        </a:blipFill>
                      </a:tcPr>
                    </a:tc>
                    <a:tc>
                      <a:txBody>
                        <a:bodyPr/>
                        <a:lstStyle/>
                        <a:p>
                          <a:endParaRPr lang="es-CO"/>
                        </a:p>
                      </a:txBody>
                      <a:tcPr>
                        <a:blipFill rotWithShape="0">
                          <a:blip r:embed="rId3"/>
                          <a:stretch>
                            <a:fillRect l="-376224" t="-1852" r="-467832" b="-411111"/>
                          </a:stretch>
                        </a:blipFill>
                      </a:tcPr>
                    </a:tc>
                    <a:tc>
                      <a:txBody>
                        <a:bodyPr/>
                        <a:lstStyle/>
                        <a:p>
                          <a:endParaRPr lang="es-CO"/>
                        </a:p>
                      </a:txBody>
                      <a:tcPr>
                        <a:blipFill rotWithShape="0">
                          <a:blip r:embed="rId3"/>
                          <a:stretch>
                            <a:fillRect l="-512030" t="-1852" r="-403008" b="-411111"/>
                          </a:stretch>
                        </a:blipFill>
                      </a:tcPr>
                    </a:tc>
                    <a:tc>
                      <a:txBody>
                        <a:bodyPr/>
                        <a:lstStyle/>
                        <a:p>
                          <a:endParaRPr lang="es-CO"/>
                        </a:p>
                      </a:txBody>
                      <a:tcPr>
                        <a:blipFill rotWithShape="0">
                          <a:blip r:embed="rId3"/>
                          <a:stretch>
                            <a:fillRect l="-435294" t="-1852" r="-186631" b="-411111"/>
                          </a:stretch>
                        </a:blipFill>
                      </a:tcPr>
                    </a:tc>
                    <a:tc>
                      <a:txBody>
                        <a:bodyPr/>
                        <a:lstStyle/>
                        <a:p>
                          <a:endParaRPr lang="es-CO"/>
                        </a:p>
                      </a:txBody>
                      <a:tcPr>
                        <a:blipFill rotWithShape="0">
                          <a:blip r:embed="rId3"/>
                          <a:stretch>
                            <a:fillRect l="-581977" t="-1852" r="-102907" b="-411111"/>
                          </a:stretch>
                        </a:blipFill>
                      </a:tcPr>
                    </a:tc>
                    <a:tc>
                      <a:txBody>
                        <a:bodyPr/>
                        <a:lstStyle/>
                        <a:p>
                          <a:endParaRPr lang="es-CO"/>
                        </a:p>
                      </a:txBody>
                      <a:tcPr>
                        <a:blipFill rotWithShape="0">
                          <a:blip r:embed="rId3"/>
                          <a:stretch>
                            <a:fillRect l="-670286" t="-1852" r="-1143" b="-411111"/>
                          </a:stretch>
                        </a:blipFill>
                      </a:tcPr>
                    </a:tc>
                  </a:tr>
                  <a:tr h="327781">
                    <a:tc>
                      <a:txBody>
                        <a:bodyPr/>
                        <a:lstStyle/>
                        <a:p>
                          <a:pPr algn="ctr"/>
                          <a:r>
                            <a:rPr lang="es-CO" sz="1400" dirty="0" smtClean="0">
                              <a:latin typeface="Book Antiqua" panose="02040602050305030304" pitchFamily="18" charset="0"/>
                            </a:rPr>
                            <a:t>Sin términos cruzados (1)</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29.0</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3"/>
                          <a:stretch>
                            <a:fillRect l="-435294" t="-101852" r="-186631" b="-311111"/>
                          </a:stretch>
                        </a:blipFill>
                      </a:tcPr>
                    </a:tc>
                    <a:tc>
                      <a:txBody>
                        <a:bodyPr/>
                        <a:lstStyle/>
                        <a:p>
                          <a:endParaRPr lang="es-CO"/>
                        </a:p>
                      </a:txBody>
                      <a:tcPr>
                        <a:blipFill rotWithShape="0">
                          <a:blip r:embed="rId3"/>
                          <a:stretch>
                            <a:fillRect l="-581977" t="-101852" r="-102907" b="-311111"/>
                          </a:stretch>
                        </a:blipFill>
                      </a:tcPr>
                    </a:tc>
                    <a:tc>
                      <a:txBody>
                        <a:bodyPr/>
                        <a:lstStyle/>
                        <a:p>
                          <a:pPr algn="ctr"/>
                          <a:r>
                            <a:rPr lang="es-CO" sz="1400" dirty="0" smtClean="0">
                              <a:latin typeface="Book Antiqua" panose="02040602050305030304" pitchFamily="18" charset="0"/>
                            </a:rPr>
                            <a:t>2.2</a:t>
                          </a:r>
                          <a:endParaRPr lang="es-CO" sz="1400" dirty="0">
                            <a:latin typeface="Book Antiqua" panose="02040602050305030304" pitchFamily="18" charset="0"/>
                          </a:endParaRPr>
                        </a:p>
                      </a:txBody>
                      <a:tcPr>
                        <a:solidFill>
                          <a:srgbClr val="E17055"/>
                        </a:solidFill>
                      </a:tcPr>
                    </a:tc>
                  </a:tr>
                  <a:tr h="327781">
                    <a:tc>
                      <a:txBody>
                        <a:bodyPr/>
                        <a:lstStyle/>
                        <a:p>
                          <a:endParaRPr lang="es-CO"/>
                        </a:p>
                      </a:txBody>
                      <a:tcPr>
                        <a:blipFill rotWithShape="0">
                          <a:blip r:embed="rId3"/>
                          <a:stretch>
                            <a:fillRect l="-252" t="-201852" r="-239798" b="-211111"/>
                          </a:stretch>
                        </a:blipFill>
                      </a:tcPr>
                    </a:tc>
                    <a:tc>
                      <a:txBody>
                        <a:bodyPr/>
                        <a:lstStyle/>
                        <a:p>
                          <a:pPr algn="ctr"/>
                          <a:r>
                            <a:rPr lang="es-CO" sz="1400" dirty="0" smtClean="0">
                              <a:latin typeface="Book Antiqua" panose="02040602050305030304" pitchFamily="18" charset="0"/>
                            </a:rPr>
                            <a:t>0.0001</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9.0</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3"/>
                          <a:stretch>
                            <a:fillRect l="-435294" t="-201852" r="-186631" b="-211111"/>
                          </a:stretch>
                        </a:blipFill>
                      </a:tcPr>
                    </a:tc>
                    <a:tc>
                      <a:txBody>
                        <a:bodyPr/>
                        <a:lstStyle/>
                        <a:p>
                          <a:endParaRPr lang="es-CO"/>
                        </a:p>
                      </a:txBody>
                      <a:tcPr>
                        <a:blipFill rotWithShape="0">
                          <a:blip r:embed="rId3"/>
                          <a:stretch>
                            <a:fillRect l="-581977" t="-201852" r="-102907" b="-211111"/>
                          </a:stretch>
                        </a:blipFill>
                      </a:tcPr>
                    </a:tc>
                    <a:tc>
                      <a:txBody>
                        <a:bodyPr/>
                        <a:lstStyle/>
                        <a:p>
                          <a:pPr algn="ctr"/>
                          <a:r>
                            <a:rPr lang="es-CO" sz="1400" dirty="0" smtClean="0">
                              <a:latin typeface="Book Antiqua" panose="02040602050305030304" pitchFamily="18" charset="0"/>
                            </a:rPr>
                            <a:t>1.5</a:t>
                          </a:r>
                          <a:endParaRPr lang="es-CO" sz="1400" dirty="0">
                            <a:latin typeface="Book Antiqua" panose="02040602050305030304" pitchFamily="18" charset="0"/>
                          </a:endParaRPr>
                        </a:p>
                      </a:txBody>
                      <a:tcPr>
                        <a:solidFill>
                          <a:srgbClr val="B2DE82"/>
                        </a:solidFill>
                      </a:tcPr>
                    </a:tc>
                  </a:tr>
                  <a:tr h="327781">
                    <a:tc>
                      <a:txBody>
                        <a:bodyPr/>
                        <a:lstStyle/>
                        <a:p>
                          <a:pPr algn="ctr"/>
                          <a:r>
                            <a:rPr lang="es-CO" sz="1400" dirty="0" smtClean="0">
                              <a:latin typeface="Book Antiqua" panose="02040602050305030304" pitchFamily="18" charset="0"/>
                            </a:rPr>
                            <a:t>Completo (3)</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0.46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52.6</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3"/>
                          <a:stretch>
                            <a:fillRect l="-435294" t="-301852" r="-186631" b="-111111"/>
                          </a:stretch>
                        </a:blipFill>
                      </a:tcPr>
                    </a:tc>
                    <a:tc>
                      <a:txBody>
                        <a:bodyPr/>
                        <a:lstStyle/>
                        <a:p>
                          <a:endParaRPr lang="es-CO"/>
                        </a:p>
                      </a:txBody>
                      <a:tcPr>
                        <a:blipFill rotWithShape="0">
                          <a:blip r:embed="rId3"/>
                          <a:stretch>
                            <a:fillRect l="-581977" t="-301852" r="-102907" b="-111111"/>
                          </a:stretch>
                        </a:blipFill>
                      </a:tcPr>
                    </a:tc>
                    <a:tc>
                      <a:txBody>
                        <a:bodyPr/>
                        <a:lstStyle/>
                        <a:p>
                          <a:pPr algn="ctr"/>
                          <a:r>
                            <a:rPr lang="es-CO" sz="1400" dirty="0" smtClean="0">
                              <a:latin typeface="Book Antiqua" panose="02040602050305030304" pitchFamily="18" charset="0"/>
                            </a:rPr>
                            <a:t>0.38</a:t>
                          </a:r>
                          <a:endParaRPr lang="es-CO" sz="1400" dirty="0">
                            <a:latin typeface="Book Antiqua" panose="02040602050305030304" pitchFamily="18" charset="0"/>
                          </a:endParaRPr>
                        </a:p>
                      </a:txBody>
                      <a:tcPr>
                        <a:solidFill>
                          <a:srgbClr val="E17055"/>
                        </a:solidFill>
                      </a:tcPr>
                    </a:tc>
                  </a:tr>
                  <a:tr h="327781">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(4)</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0.26</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3.64</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3"/>
                          <a:stretch>
                            <a:fillRect l="-435294" t="-401852" r="-186631" b="-11111"/>
                          </a:stretch>
                        </a:blipFill>
                      </a:tcPr>
                    </a:tc>
                    <a:tc>
                      <a:txBody>
                        <a:bodyPr/>
                        <a:lstStyle/>
                        <a:p>
                          <a:endParaRPr lang="es-CO"/>
                        </a:p>
                      </a:txBody>
                      <a:tcPr>
                        <a:blipFill rotWithShape="0">
                          <a:blip r:embed="rId3"/>
                          <a:stretch>
                            <a:fillRect l="-581977" t="-401852" r="-102907" b="-11111"/>
                          </a:stretch>
                        </a:blipFill>
                      </a:tcPr>
                    </a:tc>
                    <a:tc>
                      <a:txBody>
                        <a:bodyPr/>
                        <a:lstStyle/>
                        <a:p>
                          <a:pPr algn="ctr"/>
                          <a:r>
                            <a:rPr lang="es-CO" sz="1400" dirty="0" smtClean="0">
                              <a:latin typeface="Book Antiqua" panose="02040602050305030304" pitchFamily="18" charset="0"/>
                            </a:rPr>
                            <a:t>1.24</a:t>
                          </a:r>
                          <a:endParaRPr lang="es-CO" sz="1400" dirty="0">
                            <a:latin typeface="Book Antiqua" panose="02040602050305030304" pitchFamily="18" charset="0"/>
                          </a:endParaRPr>
                        </a:p>
                      </a:txBody>
                      <a:tcPr>
                        <a:solidFill>
                          <a:srgbClr val="B2DE82"/>
                        </a:solidFill>
                      </a:tcPr>
                    </a:tc>
                  </a:tr>
                </a:tbl>
              </a:graphicData>
            </a:graphic>
          </p:graphicFrame>
        </mc:Fallback>
      </mc:AlternateContent>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621" y="172097"/>
            <a:ext cx="3988829" cy="2777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2"/>
          <p:cNvPicPr/>
          <p:nvPr/>
        </p:nvPicPr>
        <p:blipFill>
          <a:blip r:embed="rId2"/>
          <a:stretch>
            <a:fillRect/>
          </a:stretch>
        </p:blipFill>
        <p:spPr>
          <a:xfrm>
            <a:off x="0" y="0"/>
            <a:ext cx="9143640" cy="5143320"/>
          </a:xfrm>
          <a:prstGeom prst="rect">
            <a:avLst/>
          </a:prstGeom>
          <a:ln>
            <a:noFill/>
          </a:ln>
        </p:spPr>
      </p:pic>
      <p:sp>
        <p:nvSpPr>
          <p:cNvPr id="83" name="TextShape 1"/>
          <p:cNvSpPr txBox="1"/>
          <p:nvPr/>
        </p:nvSpPr>
        <p:spPr>
          <a:xfrm>
            <a:off x="383679" y="202276"/>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Contenido</a:t>
            </a:r>
            <a:endParaRPr sz="2800" b="1" dirty="0">
              <a:effectLst>
                <a:outerShdw blurRad="38100" dist="38100" dir="2700000" algn="tl">
                  <a:srgbClr val="000000">
                    <a:alpha val="43137"/>
                  </a:srgbClr>
                </a:outerShdw>
              </a:effectLst>
              <a:latin typeface="Book Antiqua" panose="02040602050305030304" pitchFamily="18" charset="0"/>
            </a:endParaRPr>
          </a:p>
        </p:txBody>
      </p:sp>
      <p:sp>
        <p:nvSpPr>
          <p:cNvPr id="84" name="TextShape 2"/>
          <p:cNvSpPr txBox="1"/>
          <p:nvPr/>
        </p:nvSpPr>
        <p:spPr>
          <a:xfrm>
            <a:off x="5291191" y="1441232"/>
            <a:ext cx="3058650" cy="3537034"/>
          </a:xfrm>
          <a:prstGeom prst="rect">
            <a:avLst/>
          </a:prstGeom>
        </p:spPr>
        <p:txBody>
          <a:bodyPr tIns="91440" bIns="91440"/>
          <a:lstStyle/>
          <a:p>
            <a:r>
              <a:rPr lang="es-MX" sz="2400" dirty="0">
                <a:solidFill>
                  <a:srgbClr val="000000"/>
                </a:solidFill>
                <a:latin typeface="Book Antiqua" panose="02040602050305030304" pitchFamily="18" charset="0"/>
                <a:ea typeface="Arial"/>
              </a:rPr>
              <a:t>4</a:t>
            </a:r>
            <a:r>
              <a:rPr lang="es-MX" sz="2400" dirty="0" smtClean="0">
                <a:solidFill>
                  <a:srgbClr val="000000"/>
                </a:solidFill>
                <a:latin typeface="Book Antiqua" panose="02040602050305030304" pitchFamily="18" charset="0"/>
                <a:ea typeface="Arial"/>
              </a:rPr>
              <a:t>.   Resultados</a:t>
            </a:r>
          </a:p>
          <a:p>
            <a:endParaRPr lang="es-MX" sz="2400" dirty="0">
              <a:solidFill>
                <a:srgbClr val="000000"/>
              </a:solidFill>
              <a:latin typeface="Book Antiqua" panose="02040602050305030304" pitchFamily="18" charset="0"/>
              <a:ea typeface="Arial"/>
            </a:endParaRPr>
          </a:p>
          <a:p>
            <a:r>
              <a:rPr lang="es-MX" sz="2400" dirty="0">
                <a:solidFill>
                  <a:srgbClr val="000000"/>
                </a:solidFill>
                <a:latin typeface="Book Antiqua" panose="02040602050305030304" pitchFamily="18" charset="0"/>
                <a:ea typeface="Arial"/>
              </a:rPr>
              <a:t>5</a:t>
            </a:r>
            <a:r>
              <a:rPr lang="es-MX" sz="2400" dirty="0" smtClean="0">
                <a:solidFill>
                  <a:srgbClr val="000000"/>
                </a:solidFill>
                <a:latin typeface="Book Antiqua" panose="02040602050305030304" pitchFamily="18" charset="0"/>
                <a:ea typeface="Arial"/>
              </a:rPr>
              <a:t>.   Conclusiones</a:t>
            </a:r>
          </a:p>
          <a:p>
            <a:endParaRPr lang="es-MX" sz="2400" dirty="0">
              <a:solidFill>
                <a:srgbClr val="000000"/>
              </a:solidFill>
              <a:latin typeface="Book Antiqua" panose="02040602050305030304" pitchFamily="18" charset="0"/>
              <a:ea typeface="Arial"/>
            </a:endParaRPr>
          </a:p>
          <a:p>
            <a:r>
              <a:rPr lang="es-MX" sz="2400" dirty="0">
                <a:solidFill>
                  <a:srgbClr val="000000"/>
                </a:solidFill>
                <a:latin typeface="Book Antiqua" panose="02040602050305030304" pitchFamily="18" charset="0"/>
                <a:ea typeface="Arial"/>
              </a:rPr>
              <a:t>6</a:t>
            </a:r>
            <a:r>
              <a:rPr lang="es-MX" sz="2400" dirty="0" smtClean="0">
                <a:solidFill>
                  <a:srgbClr val="000000"/>
                </a:solidFill>
                <a:latin typeface="Book Antiqua" panose="02040602050305030304" pitchFamily="18" charset="0"/>
                <a:ea typeface="Arial"/>
              </a:rPr>
              <a:t>.   Trabajo Futuro</a:t>
            </a:r>
            <a:endParaRPr sz="2400" dirty="0">
              <a:latin typeface="Book Antiqua" panose="02040602050305030304" pitchFamily="18" charset="0"/>
            </a:endParaRPr>
          </a:p>
        </p:txBody>
      </p:sp>
      <p:sp>
        <p:nvSpPr>
          <p:cNvPr id="85" name="TextShape 3"/>
          <p:cNvSpPr txBox="1"/>
          <p:nvPr/>
        </p:nvSpPr>
        <p:spPr>
          <a:xfrm>
            <a:off x="8472600" y="4663080"/>
            <a:ext cx="548280" cy="393120"/>
          </a:xfrm>
          <a:prstGeom prst="rect">
            <a:avLst/>
          </a:prstGeom>
        </p:spPr>
        <p:txBody>
          <a:bodyPr tIns="91440" bIns="91440" anchor="ctr"/>
          <a:lstStyle/>
          <a:p>
            <a:pPr>
              <a:lnSpc>
                <a:spcPct val="100000"/>
              </a:lnSpc>
            </a:pPr>
            <a:fld id="{EE882D68-BF6B-495A-819A-A9D9A881699E}" type="slidenum">
              <a:rPr lang="es-MX" sz="1400">
                <a:solidFill>
                  <a:srgbClr val="000000"/>
                </a:solidFill>
                <a:latin typeface="Arial"/>
                <a:ea typeface="Arial"/>
              </a:rPr>
              <a:t>3</a:t>
            </a:fld>
            <a:endParaRPr/>
          </a:p>
        </p:txBody>
      </p:sp>
      <p:sp>
        <p:nvSpPr>
          <p:cNvPr id="2" name="CuadroTexto 1"/>
          <p:cNvSpPr txBox="1"/>
          <p:nvPr/>
        </p:nvSpPr>
        <p:spPr>
          <a:xfrm>
            <a:off x="698881" y="1441232"/>
            <a:ext cx="4139886" cy="1938992"/>
          </a:xfrm>
          <a:prstGeom prst="rect">
            <a:avLst/>
          </a:prstGeom>
          <a:noFill/>
        </p:spPr>
        <p:txBody>
          <a:bodyPr wrap="square" rtlCol="0">
            <a:spAutoFit/>
          </a:bodyPr>
          <a:lstStyle/>
          <a:p>
            <a:pPr marL="457200" indent="-457200">
              <a:buFont typeface="+mj-lt"/>
              <a:buAutoNum type="arabicPeriod"/>
            </a:pPr>
            <a:r>
              <a:rPr lang="es-CO" sz="2400" dirty="0" smtClean="0">
                <a:solidFill>
                  <a:srgbClr val="000000"/>
                </a:solidFill>
                <a:latin typeface="Book Antiqua" panose="02040602050305030304" pitchFamily="18" charset="0"/>
                <a:ea typeface="Arial"/>
              </a:rPr>
              <a:t>Marco teórico</a:t>
            </a:r>
          </a:p>
          <a:p>
            <a:pPr marL="457200" indent="-457200">
              <a:buFont typeface="+mj-lt"/>
              <a:buAutoNum type="arabicPeriod"/>
            </a:pPr>
            <a:endParaRPr lang="es-CO" sz="2400" dirty="0">
              <a:solidFill>
                <a:srgbClr val="000000"/>
              </a:solidFill>
              <a:latin typeface="Book Antiqua" panose="02040602050305030304" pitchFamily="18" charset="0"/>
              <a:ea typeface="Arial"/>
            </a:endParaRPr>
          </a:p>
          <a:p>
            <a:pPr marL="457200" indent="-457200">
              <a:buFont typeface="+mj-lt"/>
              <a:buAutoNum type="arabicPeriod"/>
            </a:pPr>
            <a:r>
              <a:rPr lang="es-CO" sz="2400" dirty="0" smtClean="0">
                <a:solidFill>
                  <a:srgbClr val="000000"/>
                </a:solidFill>
                <a:latin typeface="Book Antiqua" panose="02040602050305030304" pitchFamily="18" charset="0"/>
                <a:ea typeface="Arial"/>
              </a:rPr>
              <a:t>Observaciones y Datos</a:t>
            </a:r>
          </a:p>
          <a:p>
            <a:pPr marL="457200" indent="-457200">
              <a:buFont typeface="+mj-lt"/>
              <a:buAutoNum type="arabicPeriod"/>
            </a:pPr>
            <a:endParaRPr lang="es-CO" sz="2400" dirty="0">
              <a:solidFill>
                <a:srgbClr val="000000"/>
              </a:solidFill>
              <a:latin typeface="Book Antiqua" panose="02040602050305030304" pitchFamily="18" charset="0"/>
              <a:ea typeface="Arial"/>
            </a:endParaRPr>
          </a:p>
          <a:p>
            <a:pPr marL="457200" indent="-457200">
              <a:buFont typeface="+mj-lt"/>
              <a:buAutoNum type="arabicPeriod"/>
            </a:pPr>
            <a:r>
              <a:rPr lang="es-CO" sz="2400" dirty="0" smtClean="0">
                <a:solidFill>
                  <a:srgbClr val="000000"/>
                </a:solidFill>
                <a:latin typeface="Book Antiqua" panose="02040602050305030304" pitchFamily="18" charset="0"/>
                <a:ea typeface="Arial"/>
              </a:rPr>
              <a:t>Modelamiento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30</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4" name="CuadroTexto 3"/>
              <p:cNvSpPr txBox="1"/>
              <p:nvPr/>
            </p:nvSpPr>
            <p:spPr>
              <a:xfrm>
                <a:off x="4458984" y="324583"/>
                <a:ext cx="4373256" cy="4770537"/>
              </a:xfrm>
              <a:prstGeom prst="rect">
                <a:avLst/>
              </a:prstGeom>
              <a:noFill/>
            </p:spPr>
            <p:txBody>
              <a:bodyPr wrap="square" rtlCol="0">
                <a:spAutoFit/>
              </a:bodyPr>
              <a:lstStyle/>
              <a:p>
                <a:pPr algn="ctr"/>
                <a:r>
                  <a:rPr lang="es-CO" sz="1900" b="1" dirty="0" smtClean="0">
                    <a:latin typeface="Book Antiqua" panose="02040602050305030304" pitchFamily="18" charset="0"/>
                  </a:rPr>
                  <a:t>Ajuste completo 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a:t>
                </a:r>
                <a:r>
                  <a:rPr lang="es-CO" sz="1600" dirty="0" smtClean="0">
                    <a:latin typeface="Book Antiqua" panose="02040602050305030304" pitchFamily="18" charset="0"/>
                  </a:rPr>
                  <a:t>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son menores, lo que indica que el ajuste es mejor.</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Las </a:t>
                </a:r>
                <a:r>
                  <a:rPr lang="es-CO" sz="1600" dirty="0" smtClean="0">
                    <a:latin typeface="Book Antiqua" panose="02040602050305030304" pitchFamily="18" charset="0"/>
                  </a:rPr>
                  <a:t>longitudes de escala estelares en (5) y (</a:t>
                </a:r>
                <a:r>
                  <a:rPr lang="es-CO" sz="1600" dirty="0">
                    <a:latin typeface="Book Antiqua" panose="02040602050305030304" pitchFamily="18" charset="0"/>
                  </a:rPr>
                  <a:t>7</a:t>
                </a:r>
                <a:r>
                  <a:rPr lang="es-CO" sz="1600" dirty="0" smtClean="0">
                    <a:latin typeface="Book Antiqua" panose="02040602050305030304" pitchFamily="18" charset="0"/>
                  </a:rPr>
                  <a:t>) son demasiado grandes, en cambio (</a:t>
                </a:r>
                <a:r>
                  <a:rPr lang="es-CO" sz="1600" dirty="0">
                    <a:latin typeface="Book Antiqua" panose="02040602050305030304" pitchFamily="18" charset="0"/>
                  </a:rPr>
                  <a:t>6</a:t>
                </a:r>
                <a:r>
                  <a:rPr lang="es-CO" sz="1600" dirty="0" smtClean="0">
                    <a:latin typeface="Book Antiqua" panose="02040602050305030304" pitchFamily="18" charset="0"/>
                  </a:rPr>
                  <a:t>) y (</a:t>
                </a:r>
                <a:r>
                  <a:rPr lang="es-CO" sz="1600" dirty="0">
                    <a:latin typeface="Book Antiqua" panose="02040602050305030304" pitchFamily="18" charset="0"/>
                  </a:rPr>
                  <a:t>8</a:t>
                </a:r>
                <a:r>
                  <a:rPr lang="es-CO" sz="1600" dirty="0" smtClean="0">
                    <a:latin typeface="Book Antiqua" panose="02040602050305030304" pitchFamily="18" charset="0"/>
                  </a:rPr>
                  <a:t>) siguen siendo consistentes.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Valores </a:t>
                </a:r>
                <a:r>
                  <a:rPr lang="es-CO" sz="1600" dirty="0" smtClean="0">
                    <a:latin typeface="Book Antiqua" panose="02040602050305030304" pitchFamily="18" charset="0"/>
                  </a:rPr>
                  <a:t>de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Γ</m:t>
                    </m:r>
                  </m:oMath>
                </a14:m>
                <a:r>
                  <a:rPr lang="es-CO" sz="1600" dirty="0" smtClean="0">
                    <a:latin typeface="Book Antiqua" panose="02040602050305030304" pitchFamily="18" charset="0"/>
                  </a:rPr>
                  <a:t> oscilando alrededor de 2.0</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p:sp>
            <p:nvSpPr>
              <p:cNvPr id="4" name="CuadroTexto 3"/>
              <p:cNvSpPr txBox="1">
                <a:spLocks noRot="1" noChangeAspect="1" noMove="1" noResize="1" noEditPoints="1" noAdjustHandles="1" noChangeArrowheads="1" noChangeShapeType="1" noTextEdit="1"/>
              </p:cNvSpPr>
              <p:nvPr/>
            </p:nvSpPr>
            <p:spPr>
              <a:xfrm>
                <a:off x="4458984" y="324583"/>
                <a:ext cx="4373256" cy="4770537"/>
              </a:xfrm>
              <a:prstGeom prst="rect">
                <a:avLst/>
              </a:prstGeom>
              <a:blipFill rotWithShape="0">
                <a:blip r:embed="rId3"/>
                <a:stretch>
                  <a:fillRect l="-557" t="-639" r="-1532"/>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graphicFrame>
            <p:nvGraphicFramePr>
              <p:cNvPr id="9" name="Tabla 8"/>
              <p:cNvGraphicFramePr>
                <a:graphicFrameLocks noGrp="1"/>
              </p:cNvGraphicFramePr>
              <p:nvPr>
                <p:extLst>
                  <p:ext uri="{D42A27DB-BD31-4B8C-83A1-F6EECF244321}">
                    <p14:modId xmlns:p14="http://schemas.microsoft.com/office/powerpoint/2010/main" val="4090067543"/>
                  </p:ext>
                </p:extLst>
              </p:nvPr>
            </p:nvGraphicFramePr>
            <p:xfrm>
              <a:off x="461964" y="3267125"/>
              <a:ext cx="8133396" cy="1611440"/>
            </p:xfrm>
            <a:graphic>
              <a:graphicData uri="http://schemas.openxmlformats.org/drawingml/2006/table">
                <a:tbl>
                  <a:tblPr firstRow="1" bandRow="1">
                    <a:tableStyleId>{5940675A-B579-460E-94D1-54222C63F5DA}</a:tableStyleId>
                  </a:tblPr>
                  <a:tblGrid>
                    <a:gridCol w="2340069"/>
                    <a:gridCol w="824575"/>
                    <a:gridCol w="844043"/>
                    <a:gridCol w="780238"/>
                    <a:gridCol w="1084705"/>
                    <a:gridCol w="1227498"/>
                    <a:gridCol w="1032268"/>
                  </a:tblGrid>
                  <a:tr h="322288">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400" b="1" i="1" smtClean="0">
                                    <a:latin typeface="Cambria Math" panose="02040503050406030204" pitchFamily="18" charset="0"/>
                                    <a:ea typeface="Cambria Math" panose="02040503050406030204" pitchFamily="18" charset="0"/>
                                  </a:rPr>
                                  <m:t>𝜷</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𝜞</m:t>
                                </m:r>
                              </m:oMath>
                            </m:oMathPara>
                          </a14:m>
                          <a:endParaRPr lang="es-CO" sz="1400" b="1" dirty="0">
                            <a:latin typeface="Book Antiqua" panose="02040602050305030304" pitchFamily="18" charset="0"/>
                          </a:endParaRPr>
                        </a:p>
                      </a:txBody>
                      <a:tcPr>
                        <a:solidFill>
                          <a:schemeClr val="bg1"/>
                        </a:solidFill>
                      </a:tcPr>
                    </a:tc>
                  </a:tr>
                  <a:tr h="322288">
                    <a:tc>
                      <a:txBody>
                        <a:bodyPr/>
                        <a:lstStyle/>
                        <a:p>
                          <a:pPr algn="ctr"/>
                          <a:r>
                            <a:rPr lang="es-CO" sz="1400" dirty="0" smtClean="0">
                              <a:latin typeface="Book Antiqua" panose="02040602050305030304" pitchFamily="18" charset="0"/>
                            </a:rPr>
                            <a:t>Sin términos cruzados (5)</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16.0</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52.8</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2.1</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2.72</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2.3</a:t>
                          </a:r>
                          <a:endParaRPr lang="es-CO" sz="1400" dirty="0">
                            <a:latin typeface="Book Antiqua" panose="02040602050305030304" pitchFamily="18" charset="0"/>
                          </a:endParaRPr>
                        </a:p>
                      </a:txBody>
                      <a:tcPr>
                        <a:solidFill>
                          <a:srgbClr val="E17055"/>
                        </a:solidFill>
                      </a:tcPr>
                    </a:tc>
                  </a:tr>
                  <a:tr h="322288">
                    <a:tc>
                      <a:txBody>
                        <a:bodyPr/>
                        <a:lstStyle/>
                        <a:p>
                          <a:pPr algn="ctr"/>
                          <a14:m>
                            <m:oMath xmlns:m="http://schemas.openxmlformats.org/officeDocument/2006/math">
                              <m:sSub>
                                <m:sSubPr>
                                  <m:ctrlPr>
                                    <a:rPr lang="es-CO" sz="1400" i="1" smtClean="0">
                                      <a:latin typeface="Cambria Math" panose="02040503050406030204" pitchFamily="18" charset="0"/>
                                    </a:rPr>
                                  </m:ctrlPr>
                                </m:sSubPr>
                                <m:e>
                                  <m:r>
                                    <a:rPr lang="es-CO" sz="1400" b="0" i="1" smtClean="0">
                                      <a:latin typeface="Cambria Math" panose="02040503050406030204" pitchFamily="18" charset="0"/>
                                    </a:rPr>
                                    <m:t>𝑎</m:t>
                                  </m:r>
                                </m:e>
                                <m:sub>
                                  <m:r>
                                    <a:rPr lang="es-CO" sz="1400" b="0" i="1" smtClean="0">
                                      <a:latin typeface="Cambria Math" panose="02040503050406030204" pitchFamily="18" charset="0"/>
                                    </a:rPr>
                                    <m:t>𝑠</m:t>
                                  </m:r>
                                </m:sub>
                              </m:sSub>
                            </m:oMath>
                          </a14:m>
                          <a:r>
                            <a:rPr lang="es-CO" sz="1400" dirty="0" smtClean="0">
                              <a:latin typeface="Book Antiqua" panose="02040602050305030304" pitchFamily="18" charset="0"/>
                            </a:rPr>
                            <a:t> fijo (6)</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57.9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8.0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3.43</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B2DE82"/>
                        </a:solidFill>
                      </a:tcPr>
                    </a:tc>
                  </a:tr>
                  <a:tr h="322288">
                    <a:tc>
                      <a:txBody>
                        <a:bodyPr/>
                        <a:lstStyle/>
                        <a:p>
                          <a:pPr algn="ctr"/>
                          <a:r>
                            <a:rPr lang="es-CO" sz="1400" dirty="0" smtClean="0">
                              <a:latin typeface="Book Antiqua" panose="02040602050305030304" pitchFamily="18" charset="0"/>
                            </a:rPr>
                            <a:t>Completo (7)</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0.04</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11.8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57.8</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6.0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9.0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E17055"/>
                        </a:solidFill>
                      </a:tcPr>
                    </a:tc>
                  </a:tr>
                  <a:tr h="322288">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0.78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2.96</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m:t>
                                </m:r>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3.0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1.94</a:t>
                          </a:r>
                          <a:endParaRPr lang="es-CO" sz="1400" dirty="0">
                            <a:latin typeface="Book Antiqua" panose="02040602050305030304" pitchFamily="18" charset="0"/>
                          </a:endParaRPr>
                        </a:p>
                      </a:txBody>
                      <a:tcPr>
                        <a:solidFill>
                          <a:srgbClr val="B2DE82"/>
                        </a:solidFill>
                      </a:tcPr>
                    </a:tc>
                  </a:tr>
                </a:tbl>
              </a:graphicData>
            </a:graphic>
          </p:graphicFrame>
        </mc:Choice>
        <mc:Fallback>
          <p:graphicFrame>
            <p:nvGraphicFramePr>
              <p:cNvPr id="9" name="Tabla 8"/>
              <p:cNvGraphicFramePr>
                <a:graphicFrameLocks noGrp="1"/>
              </p:cNvGraphicFramePr>
              <p:nvPr>
                <p:extLst>
                  <p:ext uri="{D42A27DB-BD31-4B8C-83A1-F6EECF244321}">
                    <p14:modId xmlns:p14="http://schemas.microsoft.com/office/powerpoint/2010/main" val="4090067543"/>
                  </p:ext>
                </p:extLst>
              </p:nvPr>
            </p:nvGraphicFramePr>
            <p:xfrm>
              <a:off x="461964" y="3267125"/>
              <a:ext cx="8133396" cy="1611440"/>
            </p:xfrm>
            <a:graphic>
              <a:graphicData uri="http://schemas.openxmlformats.org/drawingml/2006/table">
                <a:tbl>
                  <a:tblPr firstRow="1" bandRow="1">
                    <a:tableStyleId>{5940675A-B579-460E-94D1-54222C63F5DA}</a:tableStyleId>
                  </a:tblPr>
                  <a:tblGrid>
                    <a:gridCol w="2340069"/>
                    <a:gridCol w="824575"/>
                    <a:gridCol w="844043"/>
                    <a:gridCol w="780238"/>
                    <a:gridCol w="1084705"/>
                    <a:gridCol w="1227498"/>
                    <a:gridCol w="1032268"/>
                  </a:tblGrid>
                  <a:tr h="322288">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4"/>
                          <a:stretch>
                            <a:fillRect l="-285185" t="-1887" r="-606667" b="-415094"/>
                          </a:stretch>
                        </a:blipFill>
                      </a:tcPr>
                    </a:tc>
                    <a:tc>
                      <a:txBody>
                        <a:bodyPr/>
                        <a:lstStyle/>
                        <a:p>
                          <a:endParaRPr lang="es-CO"/>
                        </a:p>
                      </a:txBody>
                      <a:tcPr>
                        <a:blipFill rotWithShape="0">
                          <a:blip r:embed="rId4"/>
                          <a:stretch>
                            <a:fillRect l="-374101" t="-1887" r="-489209" b="-415094"/>
                          </a:stretch>
                        </a:blipFill>
                      </a:tcPr>
                    </a:tc>
                    <a:tc>
                      <a:txBody>
                        <a:bodyPr/>
                        <a:lstStyle/>
                        <a:p>
                          <a:endParaRPr lang="es-CO"/>
                        </a:p>
                      </a:txBody>
                      <a:tcPr>
                        <a:blipFill rotWithShape="0">
                          <a:blip r:embed="rId4"/>
                          <a:stretch>
                            <a:fillRect l="-514844" t="-1887" r="-431250" b="-415094"/>
                          </a:stretch>
                        </a:blipFill>
                      </a:tcPr>
                    </a:tc>
                    <a:tc>
                      <a:txBody>
                        <a:bodyPr/>
                        <a:lstStyle/>
                        <a:p>
                          <a:endParaRPr lang="es-CO"/>
                        </a:p>
                      </a:txBody>
                      <a:tcPr>
                        <a:blipFill rotWithShape="0">
                          <a:blip r:embed="rId4"/>
                          <a:stretch>
                            <a:fillRect l="-442135" t="-1887" r="-210112" b="-415094"/>
                          </a:stretch>
                        </a:blipFill>
                      </a:tcPr>
                    </a:tc>
                    <a:tc>
                      <a:txBody>
                        <a:bodyPr/>
                        <a:lstStyle/>
                        <a:p>
                          <a:endParaRPr lang="es-CO"/>
                        </a:p>
                      </a:txBody>
                      <a:tcPr>
                        <a:blipFill rotWithShape="0">
                          <a:blip r:embed="rId4"/>
                          <a:stretch>
                            <a:fillRect l="-477723" t="-1887" r="-85149" b="-415094"/>
                          </a:stretch>
                        </a:blipFill>
                      </a:tcPr>
                    </a:tc>
                    <a:tc>
                      <a:txBody>
                        <a:bodyPr/>
                        <a:lstStyle/>
                        <a:p>
                          <a:endParaRPr lang="es-CO"/>
                        </a:p>
                      </a:txBody>
                      <a:tcPr>
                        <a:blipFill rotWithShape="0">
                          <a:blip r:embed="rId4"/>
                          <a:stretch>
                            <a:fillRect l="-690533" t="-1887" r="-1775" b="-415094"/>
                          </a:stretch>
                        </a:blipFill>
                      </a:tcPr>
                    </a:tc>
                  </a:tr>
                  <a:tr h="322288">
                    <a:tc>
                      <a:txBody>
                        <a:bodyPr/>
                        <a:lstStyle/>
                        <a:p>
                          <a:pPr algn="ctr"/>
                          <a:r>
                            <a:rPr lang="es-CO" sz="1400" dirty="0" smtClean="0">
                              <a:latin typeface="Book Antiqua" panose="02040602050305030304" pitchFamily="18" charset="0"/>
                            </a:rPr>
                            <a:t>Sin términos cruzados (5)</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16.0</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52.8</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4"/>
                          <a:stretch>
                            <a:fillRect l="-442135" t="-101887" r="-210112" b="-315094"/>
                          </a:stretch>
                        </a:blipFill>
                      </a:tcPr>
                    </a:tc>
                    <a:tc>
                      <a:txBody>
                        <a:bodyPr/>
                        <a:lstStyle/>
                        <a:p>
                          <a:endParaRPr lang="es-CO"/>
                        </a:p>
                      </a:txBody>
                      <a:tcPr>
                        <a:blipFill rotWithShape="0">
                          <a:blip r:embed="rId4"/>
                          <a:stretch>
                            <a:fillRect l="-477723" t="-101887" r="-85149" b="-315094"/>
                          </a:stretch>
                        </a:blipFill>
                      </a:tcPr>
                    </a:tc>
                    <a:tc>
                      <a:txBody>
                        <a:bodyPr/>
                        <a:lstStyle/>
                        <a:p>
                          <a:pPr algn="ctr"/>
                          <a:r>
                            <a:rPr lang="es-CO" sz="1400" dirty="0" smtClean="0">
                              <a:latin typeface="Book Antiqua" panose="02040602050305030304" pitchFamily="18" charset="0"/>
                            </a:rPr>
                            <a:t>2.3</a:t>
                          </a:r>
                          <a:endParaRPr lang="es-CO" sz="1400" dirty="0">
                            <a:latin typeface="Book Antiqua" panose="02040602050305030304" pitchFamily="18" charset="0"/>
                          </a:endParaRPr>
                        </a:p>
                      </a:txBody>
                      <a:tcPr>
                        <a:solidFill>
                          <a:srgbClr val="E17055"/>
                        </a:solidFill>
                      </a:tcPr>
                    </a:tc>
                  </a:tr>
                  <a:tr h="322288">
                    <a:tc>
                      <a:txBody>
                        <a:bodyPr/>
                        <a:lstStyle/>
                        <a:p>
                          <a:endParaRPr lang="es-CO"/>
                        </a:p>
                      </a:txBody>
                      <a:tcPr>
                        <a:blipFill rotWithShape="0">
                          <a:blip r:embed="rId4"/>
                          <a:stretch>
                            <a:fillRect l="-260" t="-198148" r="-248438" b="-209259"/>
                          </a:stretch>
                        </a:blipFill>
                      </a:tcPr>
                    </a:tc>
                    <a:tc>
                      <a:txBody>
                        <a:bodyPr/>
                        <a:lstStyle/>
                        <a:p>
                          <a:pPr algn="ctr"/>
                          <a:r>
                            <a:rPr lang="es-CO" sz="1400" dirty="0" smtClean="0">
                              <a:latin typeface="Book Antiqua" panose="02040602050305030304" pitchFamily="18" charset="0"/>
                            </a:rPr>
                            <a:t>0.79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57.9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4"/>
                          <a:stretch>
                            <a:fillRect l="-442135" t="-198148" r="-210112" b="-209259"/>
                          </a:stretch>
                        </a:blipFill>
                      </a:tcPr>
                    </a:tc>
                    <a:tc>
                      <a:txBody>
                        <a:bodyPr/>
                        <a:lstStyle/>
                        <a:p>
                          <a:endParaRPr lang="es-CO"/>
                        </a:p>
                      </a:txBody>
                      <a:tcPr>
                        <a:blipFill rotWithShape="0">
                          <a:blip r:embed="rId4"/>
                          <a:stretch>
                            <a:fillRect l="-477723" t="-198148" r="-85149" b="-209259"/>
                          </a:stretch>
                        </a:blip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B2DE82"/>
                        </a:solidFill>
                      </a:tcPr>
                    </a:tc>
                  </a:tr>
                  <a:tr h="322288">
                    <a:tc>
                      <a:txBody>
                        <a:bodyPr/>
                        <a:lstStyle/>
                        <a:p>
                          <a:pPr algn="ctr"/>
                          <a:r>
                            <a:rPr lang="es-CO" sz="1400" dirty="0" smtClean="0">
                              <a:latin typeface="Book Antiqua" panose="02040602050305030304" pitchFamily="18" charset="0"/>
                            </a:rPr>
                            <a:t>Completo (7)</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0.04</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11.8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57.8</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4"/>
                          <a:stretch>
                            <a:fillRect l="-442135" t="-303774" r="-210112" b="-113208"/>
                          </a:stretch>
                        </a:blipFill>
                      </a:tcPr>
                    </a:tc>
                    <a:tc>
                      <a:txBody>
                        <a:bodyPr/>
                        <a:lstStyle/>
                        <a:p>
                          <a:endParaRPr lang="es-CO"/>
                        </a:p>
                      </a:txBody>
                      <a:tcPr>
                        <a:blipFill rotWithShape="0">
                          <a:blip r:embed="rId4"/>
                          <a:stretch>
                            <a:fillRect l="-477723" t="-303774" r="-85149" b="-113208"/>
                          </a:stretch>
                        </a:blip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E17055"/>
                        </a:solidFill>
                      </a:tcPr>
                    </a:tc>
                  </a:tr>
                  <a:tr h="322288">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0.78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2.96</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4"/>
                          <a:stretch>
                            <a:fillRect l="-442135" t="-403774" r="-210112" b="-13208"/>
                          </a:stretch>
                        </a:blipFill>
                      </a:tcPr>
                    </a:tc>
                    <a:tc>
                      <a:txBody>
                        <a:bodyPr/>
                        <a:lstStyle/>
                        <a:p>
                          <a:endParaRPr lang="es-CO"/>
                        </a:p>
                      </a:txBody>
                      <a:tcPr>
                        <a:blipFill rotWithShape="0">
                          <a:blip r:embed="rId4"/>
                          <a:stretch>
                            <a:fillRect l="-477723" t="-403774" r="-85149" b="-13208"/>
                          </a:stretch>
                        </a:blipFill>
                      </a:tcPr>
                    </a:tc>
                    <a:tc>
                      <a:txBody>
                        <a:bodyPr/>
                        <a:lstStyle/>
                        <a:p>
                          <a:pPr algn="ctr"/>
                          <a:r>
                            <a:rPr lang="es-CO" sz="1400" dirty="0" smtClean="0">
                              <a:latin typeface="Book Antiqua" panose="02040602050305030304" pitchFamily="18" charset="0"/>
                            </a:rPr>
                            <a:t>1.94</a:t>
                          </a:r>
                          <a:endParaRPr lang="es-CO" sz="1400" dirty="0">
                            <a:latin typeface="Book Antiqua" panose="02040602050305030304" pitchFamily="18" charset="0"/>
                          </a:endParaRPr>
                        </a:p>
                      </a:txBody>
                      <a:tcPr>
                        <a:solidFill>
                          <a:srgbClr val="B2DE82"/>
                        </a:solidFill>
                      </a:tcPr>
                    </a:tc>
                  </a:tr>
                </a:tbl>
              </a:graphicData>
            </a:graphic>
          </p:graphicFrame>
        </mc:Fallback>
      </mc:AlternateContent>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747" y="153311"/>
            <a:ext cx="4060357" cy="2789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5516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3"/>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723231" y="476784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31</a:t>
            </a:fld>
            <a:endParaRPr dirty="0"/>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4" name="CuadroTexto 3"/>
              <p:cNvSpPr txBox="1"/>
              <p:nvPr/>
            </p:nvSpPr>
            <p:spPr>
              <a:xfrm>
                <a:off x="141406" y="869546"/>
                <a:ext cx="4331217" cy="1569660"/>
              </a:xfrm>
              <a:prstGeom prst="rect">
                <a:avLst/>
              </a:prstGeom>
            </p:spPr>
            <p:txBody>
              <a:bodyPr wrap="square" rtlCol="0">
                <a:spAutoFit/>
              </a:bodyPr>
              <a:lstStyle/>
              <a:p>
                <a:pPr algn="ctr"/>
                <a:r>
                  <a:rPr lang="es-CO" sz="1600" b="1" dirty="0" smtClean="0">
                    <a:latin typeface="Book Antiqua" panose="02040602050305030304" pitchFamily="18" charset="0"/>
                  </a:rPr>
                  <a:t>Ajustes con la región interior</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a:t>
                </a:r>
                <a:r>
                  <a:rPr lang="es-CO" sz="1600" dirty="0" smtClean="0">
                    <a:latin typeface="Book Antiqua" panose="02040602050305030304" pitchFamily="18" charset="0"/>
                  </a:rPr>
                  <a:t> valor </a:t>
                </a:r>
                <a:r>
                  <a:rPr lang="es-CO" sz="1600" dirty="0" smtClean="0">
                    <a:latin typeface="Book Antiqua" panose="02040602050305030304" pitchFamily="18" charset="0"/>
                  </a:rPr>
                  <a:t>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no </a:t>
                </a:r>
                <a:r>
                  <a:rPr lang="es-CO" sz="1600" dirty="0" smtClean="0">
                    <a:latin typeface="Book Antiqua" panose="02040602050305030304" pitchFamily="18" charset="0"/>
                  </a:rPr>
                  <a:t>es </a:t>
                </a:r>
                <a:r>
                  <a:rPr lang="es-CO" sz="1600" dirty="0" smtClean="0">
                    <a:latin typeface="Book Antiqua" panose="02040602050305030304" pitchFamily="18" charset="0"/>
                  </a:rPr>
                  <a:t>muy </a:t>
                </a:r>
                <a:r>
                  <a:rPr lang="es-CO" sz="1600" dirty="0" smtClean="0">
                    <a:latin typeface="Book Antiqua" panose="02040602050305030304" pitchFamily="18" charset="0"/>
                  </a:rPr>
                  <a:t>satisfactorio.</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valores de los parámetros no son muy congruentes.</a:t>
                </a:r>
              </a:p>
            </p:txBody>
          </p:sp>
        </mc:Choice>
        <mc:Fallback>
          <p:sp>
            <p:nvSpPr>
              <p:cNvPr id="4" name="CuadroTexto 3"/>
              <p:cNvSpPr txBox="1">
                <a:spLocks noRot="1" noChangeAspect="1" noMove="1" noResize="1" noEditPoints="1" noAdjustHandles="1" noChangeArrowheads="1" noChangeShapeType="1" noTextEdit="1"/>
              </p:cNvSpPr>
              <p:nvPr/>
            </p:nvSpPr>
            <p:spPr>
              <a:xfrm>
                <a:off x="141406" y="869546"/>
                <a:ext cx="4331217" cy="1569660"/>
              </a:xfrm>
              <a:prstGeom prst="rect">
                <a:avLst/>
              </a:prstGeom>
              <a:blipFill rotWithShape="0">
                <a:blip r:embed="rId4"/>
                <a:stretch>
                  <a:fillRect l="-563" t="-1167" r="-281" b="-4280"/>
                </a:stretch>
              </a:blipFill>
            </p:spPr>
            <p:txBody>
              <a:bodyPr/>
              <a:lstStyle/>
              <a:p>
                <a:r>
                  <a:rPr lang="es-CO">
                    <a:noFill/>
                  </a:rPr>
                  <a:t> </a:t>
                </a:r>
              </a:p>
            </p:txBody>
          </p:sp>
        </mc:Fallback>
      </mc:AlternateContent>
      <p:cxnSp>
        <p:nvCxnSpPr>
          <p:cNvPr id="6" name="Conector recto 5"/>
          <p:cNvCxnSpPr/>
          <p:nvPr/>
        </p:nvCxnSpPr>
        <p:spPr>
          <a:xfrm>
            <a:off x="4503779" y="1109609"/>
            <a:ext cx="20368" cy="403371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CuadroTexto 1"/>
              <p:cNvSpPr txBox="1"/>
              <p:nvPr/>
            </p:nvSpPr>
            <p:spPr>
              <a:xfrm>
                <a:off x="1684962" y="97267"/>
                <a:ext cx="6164493" cy="671018"/>
              </a:xfrm>
              <a:prstGeom prst="rect">
                <a:avLst/>
              </a:prstGeom>
              <a:noFill/>
            </p:spPr>
            <p:txBody>
              <a:bodyPr wrap="square" rtlCol="0">
                <a:spAutoFit/>
              </a:bodyPr>
              <a:lstStyle/>
              <a:p>
                <a:pPr algn="ctr"/>
                <a:r>
                  <a:rPr lang="es-CO" b="1" dirty="0" smtClean="0">
                    <a:effectLst>
                      <a:outerShdw blurRad="38100" dist="38100" dir="2700000" algn="tl">
                        <a:srgbClr val="000000">
                          <a:alpha val="43137"/>
                        </a:srgbClr>
                      </a:outerShdw>
                    </a:effectLst>
                    <a:latin typeface="Book Antiqua" panose="02040602050305030304" pitchFamily="18" charset="0"/>
                  </a:rPr>
                  <a:t>Experimentos con la masa estelar fija encontrada con STARLIGHT </a:t>
                </a:r>
                <a:r>
                  <a:rPr lang="es-CO" dirty="0" smtClean="0">
                    <a:effectLst>
                      <a:outerShdw blurRad="38100" dist="38100" dir="2700000" algn="tl">
                        <a:srgbClr val="000000">
                          <a:alpha val="43137"/>
                        </a:srgbClr>
                      </a:outerShdw>
                    </a:effectLst>
                    <a:latin typeface="Book Antiqua" panose="02040602050305030304" pitchFamily="18" charset="0"/>
                  </a:rPr>
                  <a:t>(</a:t>
                </a:r>
                <a14:m>
                  <m:oMath xmlns:m="http://schemas.openxmlformats.org/officeDocument/2006/math">
                    <m:r>
                      <a:rPr lang="es-CO" b="0" i="1" smtClean="0">
                        <a:effectLst>
                          <a:outerShdw blurRad="38100" dist="38100" dir="2700000" algn="tl">
                            <a:srgbClr val="000000">
                              <a:alpha val="43137"/>
                            </a:srgbClr>
                          </a:outerShdw>
                        </a:effectLst>
                        <a:latin typeface="Cambria Math" panose="02040503050406030204" pitchFamily="18" charset="0"/>
                      </a:rPr>
                      <m:t>6.61</m:t>
                    </m:r>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p>
                      <m:sSupPr>
                        <m:ctrlPr>
                          <a:rPr lang="es-CO"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pPr>
                      <m:e>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10</m:t>
                        </m:r>
                      </m:e>
                      <m:sup>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6</m:t>
                        </m:r>
                      </m:sup>
                    </m:sSup>
                    <m:sSub>
                      <m:sSubPr>
                        <m:ctrlPr>
                          <a:rPr lang="es-CO"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𝑀</m:t>
                        </m:r>
                      </m:e>
                      <m:sub>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ub>
                    </m:sSub>
                  </m:oMath>
                </a14:m>
                <a:r>
                  <a:rPr lang="es-CO" dirty="0" smtClean="0">
                    <a:effectLst>
                      <a:outerShdw blurRad="38100" dist="38100" dir="2700000" algn="tl">
                        <a:srgbClr val="000000">
                          <a:alpha val="43137"/>
                        </a:srgbClr>
                      </a:outerShdw>
                    </a:effectLst>
                    <a:latin typeface="Book Antiqua" panose="02040602050305030304" pitchFamily="18" charset="0"/>
                  </a:rPr>
                  <a:t>)</a:t>
                </a:r>
                <a:endParaRPr lang="es-CO" dirty="0">
                  <a:effectLst>
                    <a:outerShdw blurRad="38100" dist="38100" dir="2700000" algn="tl">
                      <a:srgbClr val="000000">
                        <a:alpha val="43137"/>
                      </a:srgbClr>
                    </a:outerShdw>
                  </a:effectLst>
                  <a:latin typeface="Book Antiqua" panose="02040602050305030304" pitchFamily="18" charset="0"/>
                </a:endParaRPr>
              </a:p>
            </p:txBody>
          </p:sp>
        </mc:Choice>
        <mc:Fallback>
          <p:sp>
            <p:nvSpPr>
              <p:cNvPr id="2" name="CuadroTexto 1"/>
              <p:cNvSpPr txBox="1">
                <a:spLocks noRot="1" noChangeAspect="1" noMove="1" noResize="1" noEditPoints="1" noAdjustHandles="1" noChangeArrowheads="1" noChangeShapeType="1" noTextEdit="1"/>
              </p:cNvSpPr>
              <p:nvPr/>
            </p:nvSpPr>
            <p:spPr>
              <a:xfrm>
                <a:off x="1684962" y="97267"/>
                <a:ext cx="6164493" cy="671018"/>
              </a:xfrm>
              <a:prstGeom prst="rect">
                <a:avLst/>
              </a:prstGeom>
              <a:blipFill rotWithShape="0">
                <a:blip r:embed="rId5"/>
                <a:stretch>
                  <a:fillRect t="-5455" b="-16364"/>
                </a:stretch>
              </a:blipFill>
            </p:spPr>
            <p:txBody>
              <a:bodyPr/>
              <a:lstStyle/>
              <a:p>
                <a:r>
                  <a:rPr lang="es-CO">
                    <a:noFill/>
                  </a:rPr>
                  <a:t> </a:t>
                </a:r>
              </a:p>
            </p:txBody>
          </p:sp>
        </mc:Fallback>
      </mc:AlternateContent>
      <p:sp>
        <p:nvSpPr>
          <p:cNvPr id="14" name="CuadroTexto 13"/>
          <p:cNvSpPr txBox="1"/>
          <p:nvPr/>
        </p:nvSpPr>
        <p:spPr>
          <a:xfrm>
            <a:off x="4855210" y="1099075"/>
            <a:ext cx="3854319" cy="1354217"/>
          </a:xfrm>
          <a:prstGeom prst="rect">
            <a:avLst/>
          </a:prstGeom>
          <a:noFill/>
        </p:spPr>
        <p:txBody>
          <a:bodyPr wrap="square" rtlCol="0">
            <a:spAutoFit/>
          </a:bodyPr>
          <a:lstStyle/>
          <a:p>
            <a:pPr algn="ctr"/>
            <a:r>
              <a:rPr lang="es-CO" sz="1600" b="1" dirty="0" smtClean="0">
                <a:latin typeface="Book Antiqua" panose="02040602050305030304" pitchFamily="18" charset="0"/>
              </a:rPr>
              <a:t>Ajustes sin la región interior</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Resultados similares a (9</a:t>
            </a:r>
            <a:r>
              <a:rPr lang="es-CO" sz="1600" dirty="0" smtClean="0">
                <a:latin typeface="Book Antiqua" panose="02040602050305030304" pitchFamily="18" charset="0"/>
              </a:rPr>
              <a:t>). Una masa de materia oscura muy pequeña</a:t>
            </a:r>
            <a:endParaRPr lang="es-CO" sz="1600" dirty="0" smtClean="0">
              <a:latin typeface="Book Antiqua" panose="02040602050305030304" pitchFamily="18" charset="0"/>
            </a:endParaRPr>
          </a:p>
          <a:p>
            <a:endParaRPr lang="es-CO" dirty="0" smtClean="0">
              <a:latin typeface="Book Antiqua" panose="02040602050305030304" pitchFamily="18" charset="0"/>
            </a:endParaRPr>
          </a:p>
        </p:txBody>
      </p:sp>
      <p:pic>
        <p:nvPicPr>
          <p:cNvPr id="17" name="Imagen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0713" y="2249701"/>
            <a:ext cx="2706976" cy="1956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8090" y="2540467"/>
            <a:ext cx="2501411" cy="1814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a14="http://schemas.microsoft.com/office/drawing/2010/main" Requires="a14">
          <p:graphicFrame>
            <p:nvGraphicFramePr>
              <p:cNvPr id="18" name="Tabla 17"/>
              <p:cNvGraphicFramePr>
                <a:graphicFrameLocks noGrp="1"/>
              </p:cNvGraphicFramePr>
              <p:nvPr>
                <p:extLst>
                  <p:ext uri="{D42A27DB-BD31-4B8C-83A1-F6EECF244321}">
                    <p14:modId xmlns:p14="http://schemas.microsoft.com/office/powerpoint/2010/main" val="2901832929"/>
                  </p:ext>
                </p:extLst>
              </p:nvPr>
            </p:nvGraphicFramePr>
            <p:xfrm>
              <a:off x="141406" y="4520666"/>
              <a:ext cx="4181702"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(9)</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0.88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56.98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8.0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4</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6.6</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1.6</a:t>
                          </a:r>
                          <a:endParaRPr lang="es-CO" sz="1000" dirty="0">
                            <a:latin typeface="Book Antiqua" panose="02040602050305030304" pitchFamily="18" charset="0"/>
                          </a:endParaRPr>
                        </a:p>
                      </a:txBody>
                      <a:tcPr>
                        <a:solidFill>
                          <a:srgbClr val="E17055"/>
                        </a:solidFill>
                      </a:tcPr>
                    </a:tc>
                  </a:tr>
                </a:tbl>
              </a:graphicData>
            </a:graphic>
          </p:graphicFrame>
        </mc:Choice>
        <mc:Fallback>
          <p:graphicFrame>
            <p:nvGraphicFramePr>
              <p:cNvPr id="18" name="Tabla 17"/>
              <p:cNvGraphicFramePr>
                <a:graphicFrameLocks noGrp="1"/>
              </p:cNvGraphicFramePr>
              <p:nvPr>
                <p:extLst>
                  <p:ext uri="{D42A27DB-BD31-4B8C-83A1-F6EECF244321}">
                    <p14:modId xmlns:p14="http://schemas.microsoft.com/office/powerpoint/2010/main" val="2901832929"/>
                  </p:ext>
                </p:extLst>
              </p:nvPr>
            </p:nvGraphicFramePr>
            <p:xfrm>
              <a:off x="141406" y="4520666"/>
              <a:ext cx="4181702"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8"/>
                          <a:stretch>
                            <a:fillRect l="-227536" t="-2381" r="-672464" b="-107143"/>
                          </a:stretch>
                        </a:blipFill>
                      </a:tcPr>
                    </a:tc>
                    <a:tc>
                      <a:txBody>
                        <a:bodyPr/>
                        <a:lstStyle/>
                        <a:p>
                          <a:endParaRPr lang="es-CO"/>
                        </a:p>
                      </a:txBody>
                      <a:tcPr>
                        <a:blipFill rotWithShape="0">
                          <a:blip r:embed="rId8"/>
                          <a:stretch>
                            <a:fillRect l="-286076" t="-2381" r="-487342" b="-107143"/>
                          </a:stretch>
                        </a:blipFill>
                      </a:tcPr>
                    </a:tc>
                    <a:tc>
                      <a:txBody>
                        <a:bodyPr/>
                        <a:lstStyle/>
                        <a:p>
                          <a:endParaRPr lang="es-CO"/>
                        </a:p>
                      </a:txBody>
                      <a:tcPr>
                        <a:blipFill rotWithShape="0">
                          <a:blip r:embed="rId8"/>
                          <a:stretch>
                            <a:fillRect l="-417808" t="-2381" r="-427397" b="-107143"/>
                          </a:stretch>
                        </a:blipFill>
                      </a:tcPr>
                    </a:tc>
                    <a:tc>
                      <a:txBody>
                        <a:bodyPr/>
                        <a:lstStyle/>
                        <a:p>
                          <a:endParaRPr lang="es-CO"/>
                        </a:p>
                      </a:txBody>
                      <a:tcPr>
                        <a:blipFill rotWithShape="0">
                          <a:blip r:embed="rId8"/>
                          <a:stretch>
                            <a:fillRect l="-315000" t="-2381" r="-160000" b="-107143"/>
                          </a:stretch>
                        </a:blipFill>
                      </a:tcPr>
                    </a:tc>
                    <a:tc>
                      <a:txBody>
                        <a:bodyPr/>
                        <a:lstStyle/>
                        <a:p>
                          <a:endParaRPr lang="es-CO"/>
                        </a:p>
                      </a:txBody>
                      <a:tcPr>
                        <a:blipFill rotWithShape="0">
                          <a:blip r:embed="rId8"/>
                          <a:stretch>
                            <a:fillRect l="-418487" t="-2381" r="-61345" b="-107143"/>
                          </a:stretch>
                        </a:blipFill>
                      </a:tcPr>
                    </a:tc>
                    <a:tc>
                      <a:txBody>
                        <a:bodyPr/>
                        <a:lstStyle/>
                        <a:p>
                          <a:endParaRPr lang="es-CO"/>
                        </a:p>
                      </a:txBody>
                      <a:tcPr>
                        <a:blipFill rotWithShape="0">
                          <a:blip r:embed="rId8"/>
                          <a:stretch>
                            <a:fillRect l="-869014" t="-2381" r="-2817" b="-107143"/>
                          </a:stretch>
                        </a:blipFill>
                      </a:tcPr>
                    </a:tc>
                  </a:tr>
                  <a:tr h="243840">
                    <a:tc>
                      <a:txBody>
                        <a:bodyPr/>
                        <a:lstStyle/>
                        <a:p>
                          <a:endParaRPr lang="es-CO"/>
                        </a:p>
                      </a:txBody>
                      <a:tcPr>
                        <a:blipFill rotWithShape="0">
                          <a:blip r:embed="rId8"/>
                          <a:stretch>
                            <a:fillRect l="-641" t="-107500" r="-341667" b="-12500"/>
                          </a:stretch>
                        </a:blipFill>
                      </a:tcPr>
                    </a:tc>
                    <a:tc>
                      <a:txBody>
                        <a:bodyPr/>
                        <a:lstStyle/>
                        <a:p>
                          <a:pPr algn="ctr"/>
                          <a:r>
                            <a:rPr lang="es-CO" sz="1000" dirty="0" smtClean="0">
                              <a:latin typeface="Book Antiqua" panose="02040602050305030304" pitchFamily="18" charset="0"/>
                            </a:rPr>
                            <a:t>0.88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56.98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endParaRPr lang="es-CO"/>
                        </a:p>
                      </a:txBody>
                      <a:tcPr>
                        <a:blipFill rotWithShape="0">
                          <a:blip r:embed="rId8"/>
                          <a:stretch>
                            <a:fillRect l="-315000" t="-107500" r="-160000" b="-12500"/>
                          </a:stretch>
                        </a:blipFill>
                      </a:tcPr>
                    </a:tc>
                    <a:tc>
                      <a:txBody>
                        <a:bodyPr/>
                        <a:lstStyle/>
                        <a:p>
                          <a:endParaRPr lang="es-CO"/>
                        </a:p>
                      </a:txBody>
                      <a:tcPr>
                        <a:blipFill rotWithShape="0">
                          <a:blip r:embed="rId8"/>
                          <a:stretch>
                            <a:fillRect l="-418487" t="-107500" r="-61345" b="-12500"/>
                          </a:stretch>
                        </a:blipFill>
                      </a:tcPr>
                    </a:tc>
                    <a:tc>
                      <a:txBody>
                        <a:bodyPr/>
                        <a:lstStyle/>
                        <a:p>
                          <a:pPr algn="ctr"/>
                          <a:r>
                            <a:rPr lang="es-CO" sz="1000" dirty="0" smtClean="0">
                              <a:latin typeface="Book Antiqua" panose="02040602050305030304" pitchFamily="18" charset="0"/>
                            </a:rPr>
                            <a:t>1.6</a:t>
                          </a:r>
                          <a:endParaRPr lang="es-CO" sz="1000" dirty="0">
                            <a:latin typeface="Book Antiqua" panose="02040602050305030304" pitchFamily="18" charset="0"/>
                          </a:endParaRPr>
                        </a:p>
                      </a:txBody>
                      <a:tcPr>
                        <a:solidFill>
                          <a:srgbClr val="E17055"/>
                        </a:solidFill>
                      </a:tcPr>
                    </a:tc>
                  </a:tr>
                </a:tbl>
              </a:graphicData>
            </a:graphic>
          </p:graphicFrame>
        </mc:Fallback>
      </mc:AlternateContent>
      <mc:AlternateContent xmlns:mc="http://schemas.openxmlformats.org/markup-compatibility/2006">
        <mc:Choice xmlns:a14="http://schemas.microsoft.com/office/drawing/2010/main" Requires="a14">
          <p:graphicFrame>
            <p:nvGraphicFramePr>
              <p:cNvPr id="19" name="Tabla 18"/>
              <p:cNvGraphicFramePr>
                <a:graphicFrameLocks noGrp="1"/>
              </p:cNvGraphicFramePr>
              <p:nvPr>
                <p:extLst>
                  <p:ext uri="{D42A27DB-BD31-4B8C-83A1-F6EECF244321}">
                    <p14:modId xmlns:p14="http://schemas.microsoft.com/office/powerpoint/2010/main" val="3816320788"/>
                  </p:ext>
                </p:extLst>
              </p:nvPr>
            </p:nvGraphicFramePr>
            <p:xfrm>
              <a:off x="4711791" y="4354762"/>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(10)</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0.95</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58.0</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8.0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4</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6.6</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2.3</a:t>
                          </a:r>
                          <a:endParaRPr lang="es-CO" sz="1000" dirty="0">
                            <a:latin typeface="Book Antiqua" panose="02040602050305030304" pitchFamily="18" charset="0"/>
                          </a:endParaRPr>
                        </a:p>
                      </a:txBody>
                      <a:tcPr>
                        <a:solidFill>
                          <a:srgbClr val="E17055"/>
                        </a:solidFill>
                      </a:tcPr>
                    </a:tc>
                  </a:tr>
                </a:tbl>
              </a:graphicData>
            </a:graphic>
          </p:graphicFrame>
        </mc:Choice>
        <mc:Fallback>
          <p:graphicFrame>
            <p:nvGraphicFramePr>
              <p:cNvPr id="19" name="Tabla 18"/>
              <p:cNvGraphicFramePr>
                <a:graphicFrameLocks noGrp="1"/>
              </p:cNvGraphicFramePr>
              <p:nvPr>
                <p:extLst>
                  <p:ext uri="{D42A27DB-BD31-4B8C-83A1-F6EECF244321}">
                    <p14:modId xmlns:p14="http://schemas.microsoft.com/office/powerpoint/2010/main" val="3816320788"/>
                  </p:ext>
                </p:extLst>
              </p:nvPr>
            </p:nvGraphicFramePr>
            <p:xfrm>
              <a:off x="4711791" y="4354762"/>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9"/>
                          <a:stretch>
                            <a:fillRect l="-227536" t="-2381" r="-685507" b="-107143"/>
                          </a:stretch>
                        </a:blipFill>
                      </a:tcPr>
                    </a:tc>
                    <a:tc>
                      <a:txBody>
                        <a:bodyPr/>
                        <a:lstStyle/>
                        <a:p>
                          <a:endParaRPr lang="es-CO"/>
                        </a:p>
                      </a:txBody>
                      <a:tcPr>
                        <a:blipFill rotWithShape="0">
                          <a:blip r:embed="rId9"/>
                          <a:stretch>
                            <a:fillRect l="-282500" t="-2381" r="-491250" b="-107143"/>
                          </a:stretch>
                        </a:blipFill>
                      </a:tcPr>
                    </a:tc>
                    <a:tc>
                      <a:txBody>
                        <a:bodyPr/>
                        <a:lstStyle/>
                        <a:p>
                          <a:endParaRPr lang="es-CO"/>
                        </a:p>
                      </a:txBody>
                      <a:tcPr>
                        <a:blipFill rotWithShape="0">
                          <a:blip r:embed="rId9"/>
                          <a:stretch>
                            <a:fillRect l="-425000" t="-2381" r="-445833" b="-107143"/>
                          </a:stretch>
                        </a:blipFill>
                      </a:tcPr>
                    </a:tc>
                    <a:tc>
                      <a:txBody>
                        <a:bodyPr/>
                        <a:lstStyle/>
                        <a:p>
                          <a:endParaRPr lang="es-CO"/>
                        </a:p>
                      </a:txBody>
                      <a:tcPr>
                        <a:blipFill rotWithShape="0">
                          <a:blip r:embed="rId9"/>
                          <a:stretch>
                            <a:fillRect l="-315000" t="-2381" r="-167500" b="-107143"/>
                          </a:stretch>
                        </a:blipFill>
                      </a:tcPr>
                    </a:tc>
                    <a:tc>
                      <a:txBody>
                        <a:bodyPr/>
                        <a:lstStyle/>
                        <a:p>
                          <a:endParaRPr lang="es-CO"/>
                        </a:p>
                      </a:txBody>
                      <a:tcPr>
                        <a:blipFill rotWithShape="0">
                          <a:blip r:embed="rId9"/>
                          <a:stretch>
                            <a:fillRect l="-389063" t="-2381" r="-57031" b="-107143"/>
                          </a:stretch>
                        </a:blipFill>
                      </a:tcPr>
                    </a:tc>
                    <a:tc>
                      <a:txBody>
                        <a:bodyPr/>
                        <a:lstStyle/>
                        <a:p>
                          <a:endParaRPr lang="es-CO"/>
                        </a:p>
                      </a:txBody>
                      <a:tcPr>
                        <a:blipFill rotWithShape="0">
                          <a:blip r:embed="rId9"/>
                          <a:stretch>
                            <a:fillRect l="-881690" t="-2381" r="-2817" b="-107143"/>
                          </a:stretch>
                        </a:blipFill>
                      </a:tcPr>
                    </a:tc>
                  </a:tr>
                  <a:tr h="243840">
                    <a:tc>
                      <a:txBody>
                        <a:bodyPr/>
                        <a:lstStyle/>
                        <a:p>
                          <a:endParaRPr lang="es-CO"/>
                        </a:p>
                      </a:txBody>
                      <a:tcPr>
                        <a:blipFill rotWithShape="0">
                          <a:blip r:embed="rId9"/>
                          <a:stretch>
                            <a:fillRect l="-641" t="-107500" r="-347436" b="-12500"/>
                          </a:stretch>
                        </a:blipFill>
                      </a:tcPr>
                    </a:tc>
                    <a:tc>
                      <a:txBody>
                        <a:bodyPr/>
                        <a:lstStyle/>
                        <a:p>
                          <a:pPr algn="ctr"/>
                          <a:r>
                            <a:rPr lang="es-CO" sz="1000" dirty="0" smtClean="0">
                              <a:latin typeface="Book Antiqua" panose="02040602050305030304" pitchFamily="18" charset="0"/>
                            </a:rPr>
                            <a:t>0.95</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58.0</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endParaRPr lang="es-CO"/>
                        </a:p>
                      </a:txBody>
                      <a:tcPr>
                        <a:blipFill rotWithShape="0">
                          <a:blip r:embed="rId9"/>
                          <a:stretch>
                            <a:fillRect l="-315000" t="-107500" r="-167500" b="-12500"/>
                          </a:stretch>
                        </a:blipFill>
                      </a:tcPr>
                    </a:tc>
                    <a:tc>
                      <a:txBody>
                        <a:bodyPr/>
                        <a:lstStyle/>
                        <a:p>
                          <a:endParaRPr lang="es-CO"/>
                        </a:p>
                      </a:txBody>
                      <a:tcPr>
                        <a:blipFill rotWithShape="0">
                          <a:blip r:embed="rId9"/>
                          <a:stretch>
                            <a:fillRect l="-389063" t="-107500" r="-57031" b="-12500"/>
                          </a:stretch>
                        </a:blipFill>
                      </a:tcPr>
                    </a:tc>
                    <a:tc>
                      <a:txBody>
                        <a:bodyPr/>
                        <a:lstStyle/>
                        <a:p>
                          <a:pPr algn="ctr"/>
                          <a:r>
                            <a:rPr lang="es-CO" sz="1000" dirty="0" smtClean="0">
                              <a:latin typeface="Book Antiqua" panose="02040602050305030304" pitchFamily="18" charset="0"/>
                            </a:rPr>
                            <a:t>2.3</a:t>
                          </a:r>
                          <a:endParaRPr lang="es-CO" sz="1000" dirty="0">
                            <a:latin typeface="Book Antiqua" panose="02040602050305030304" pitchFamily="18" charset="0"/>
                          </a:endParaRPr>
                        </a:p>
                      </a:txBody>
                      <a:tcPr>
                        <a:solidFill>
                          <a:srgbClr val="E17055"/>
                        </a:solidFill>
                      </a:tcPr>
                    </a:tc>
                  </a:tr>
                </a:tbl>
              </a:graphicData>
            </a:graphic>
          </p:graphicFrame>
        </mc:Fallback>
      </mc:AlternateContent>
    </p:spTree>
    <p:extLst>
      <p:ext uri="{BB962C8B-B14F-4D97-AF65-F5344CB8AC3E}">
        <p14:creationId xmlns:p14="http://schemas.microsoft.com/office/powerpoint/2010/main" val="2602072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32</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157421" y="955110"/>
            <a:ext cx="4300890" cy="3262432"/>
          </a:xfrm>
          <a:prstGeom prst="rect">
            <a:avLst/>
          </a:prstGeom>
          <a:noFill/>
        </p:spPr>
        <p:txBody>
          <a:bodyPr wrap="square" rtlCol="0">
            <a:spAutoFit/>
          </a:bodyPr>
          <a:lstStyle/>
          <a:p>
            <a:pPr algn="ctr"/>
            <a:r>
              <a:rPr lang="es-CO" sz="1600" b="1" dirty="0" smtClean="0">
                <a:latin typeface="Book Antiqua" panose="02040602050305030304" pitchFamily="18" charset="0"/>
              </a:rPr>
              <a:t>Con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Ala curva no pasa muy bien por los puntos observacionales, a pesar de que los resultados son consistentes.</a:t>
            </a:r>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p:txBody>
      </p:sp>
      <p:cxnSp>
        <p:nvCxnSpPr>
          <p:cNvPr id="9" name="Conector recto 8"/>
          <p:cNvCxnSpPr/>
          <p:nvPr/>
        </p:nvCxnSpPr>
        <p:spPr>
          <a:xfrm>
            <a:off x="4424308" y="823805"/>
            <a:ext cx="28701" cy="4319515"/>
          </a:xfrm>
          <a:prstGeom prst="line">
            <a:avLst/>
          </a:prstGeom>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693615" y="975421"/>
            <a:ext cx="4568465" cy="1323439"/>
          </a:xfrm>
          <a:prstGeom prst="rect">
            <a:avLst/>
          </a:prstGeom>
          <a:noFill/>
        </p:spPr>
        <p:txBody>
          <a:bodyPr wrap="square" rtlCol="0">
            <a:spAutoFit/>
          </a:bodyPr>
          <a:lstStyle/>
          <a:p>
            <a:pPr algn="ctr"/>
            <a:r>
              <a:rPr lang="es-CO" sz="1600" b="1" dirty="0" smtClean="0">
                <a:latin typeface="Book Antiqua" panose="02040602050305030304" pitchFamily="18" charset="0"/>
              </a:rPr>
              <a:t>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curva se ajusta muy bien a los </a:t>
            </a:r>
            <a:r>
              <a:rPr lang="es-CO" sz="1600" dirty="0" smtClean="0">
                <a:latin typeface="Book Antiqua" panose="02040602050305030304" pitchFamily="18" charset="0"/>
              </a:rPr>
              <a:t>datos y una vez más, es llega al mismo resultado de experimentos anteriores.</a:t>
            </a:r>
            <a:r>
              <a:rPr lang="es-CO" sz="1600" dirty="0" smtClean="0">
                <a:latin typeface="Book Antiqua" panose="02040602050305030304" pitchFamily="18" charset="0"/>
              </a:rPr>
              <a:t> </a:t>
            </a:r>
          </a:p>
        </p:txBody>
      </p:sp>
      <mc:AlternateContent xmlns:mc="http://schemas.openxmlformats.org/markup-compatibility/2006">
        <mc:Choice xmlns:a14="http://schemas.microsoft.com/office/drawing/2010/main" Requires="a14">
          <p:sp>
            <p:nvSpPr>
              <p:cNvPr id="2" name="CuadroTexto 1"/>
              <p:cNvSpPr txBox="1"/>
              <p:nvPr/>
            </p:nvSpPr>
            <p:spPr>
              <a:xfrm>
                <a:off x="157421" y="176922"/>
                <a:ext cx="8550080" cy="727443"/>
              </a:xfrm>
              <a:prstGeom prst="rect">
                <a:avLst/>
              </a:prstGeom>
              <a:noFill/>
            </p:spPr>
            <p:txBody>
              <a:bodyPr wrap="square" rtlCol="0">
                <a:spAutoFit/>
              </a:bodyPr>
              <a:lstStyle/>
              <a:p>
                <a:pPr algn="ctr"/>
                <a:r>
                  <a:rPr lang="es-CO" sz="2000" b="1" dirty="0" smtClean="0">
                    <a:effectLst>
                      <a:outerShdw blurRad="38100" dist="38100" dir="2700000" algn="tl">
                        <a:srgbClr val="000000">
                          <a:alpha val="43137"/>
                        </a:srgbClr>
                      </a:outerShdw>
                    </a:effectLst>
                    <a:latin typeface="Book Antiqua" panose="02040602050305030304" pitchFamily="18" charset="0"/>
                  </a:rPr>
                  <a:t>Masa estelar fija de acuerdo a los datos reportados </a:t>
                </a:r>
                <a:r>
                  <a:rPr lang="es-CO" sz="2000" dirty="0" smtClean="0">
                    <a:effectLst>
                      <a:outerShdw blurRad="38100" dist="38100" dir="2700000" algn="tl">
                        <a:srgbClr val="000000">
                          <a:alpha val="43137"/>
                        </a:srgbClr>
                      </a:outerShdw>
                    </a:effectLst>
                    <a:latin typeface="Book Antiqua" panose="02040602050305030304" pitchFamily="18" charset="0"/>
                  </a:rPr>
                  <a:t>(2</a:t>
                </a:r>
                <a14:m>
                  <m:oMath xmlns:m="http://schemas.openxmlformats.org/officeDocument/2006/math">
                    <m:r>
                      <a:rPr lang="es-CO" sz="2000" b="0" i="1">
                        <a:effectLst>
                          <a:outerShdw blurRad="38100" dist="38100" dir="2700000" algn="tl">
                            <a:srgbClr val="000000">
                              <a:alpha val="43137"/>
                            </a:srgbClr>
                          </a:outerShdw>
                        </a:effectLst>
                        <a:latin typeface="Cambria Math" panose="02040503050406030204" pitchFamily="18" charset="0"/>
                      </a:rPr>
                      <m:t>.</m:t>
                    </m:r>
                    <m:r>
                      <a:rPr lang="es-CO" sz="2000" b="0" i="1" smtClean="0">
                        <a:effectLst>
                          <a:outerShdw blurRad="38100" dist="38100" dir="2700000" algn="tl">
                            <a:srgbClr val="000000">
                              <a:alpha val="43137"/>
                            </a:srgbClr>
                          </a:outerShdw>
                        </a:effectLst>
                        <a:latin typeface="Cambria Math" panose="02040503050406030204" pitchFamily="18" charset="0"/>
                      </a:rPr>
                      <m:t>0</m:t>
                    </m:r>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p>
                      <m:sSupPr>
                        <m:ctrlPr>
                          <a:rPr lang="es-CO" sz="200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pPr>
                      <m:e>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10</m:t>
                        </m:r>
                      </m:e>
                      <m:sup>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6</m:t>
                        </m:r>
                      </m:sup>
                    </m:sSup>
                    <m:sSub>
                      <m:sSubPr>
                        <m:ctrlPr>
                          <a:rPr lang="es-CO" sz="200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𝑀</m:t>
                        </m:r>
                      </m:e>
                      <m:sub>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ub>
                    </m:sSub>
                  </m:oMath>
                </a14:m>
                <a:r>
                  <a:rPr lang="es-CO" sz="2000" dirty="0">
                    <a:effectLst>
                      <a:outerShdw blurRad="38100" dist="38100" dir="2700000" algn="tl">
                        <a:srgbClr val="000000">
                          <a:alpha val="43137"/>
                        </a:srgbClr>
                      </a:outerShdw>
                    </a:effectLst>
                    <a:latin typeface="Book Antiqua" panose="02040602050305030304" pitchFamily="18" charset="0"/>
                  </a:rPr>
                  <a:t>)</a:t>
                </a:r>
              </a:p>
              <a:p>
                <a:pPr algn="ctr"/>
                <a:endParaRPr lang="es-CO" sz="2000" b="1" dirty="0">
                  <a:effectLst>
                    <a:outerShdw blurRad="38100" dist="38100" dir="2700000" algn="tl">
                      <a:srgbClr val="000000">
                        <a:alpha val="43137"/>
                      </a:srgbClr>
                    </a:outerShdw>
                  </a:effectLst>
                  <a:latin typeface="Book Antiqua" panose="02040602050305030304" pitchFamily="18" charset="0"/>
                </a:endParaRPr>
              </a:p>
            </p:txBody>
          </p:sp>
        </mc:Choice>
        <mc:Fallback>
          <p:sp>
            <p:nvSpPr>
              <p:cNvPr id="2" name="CuadroTexto 1"/>
              <p:cNvSpPr txBox="1">
                <a:spLocks noRot="1" noChangeAspect="1" noMove="1" noResize="1" noEditPoints="1" noAdjustHandles="1" noChangeArrowheads="1" noChangeShapeType="1" noTextEdit="1"/>
              </p:cNvSpPr>
              <p:nvPr/>
            </p:nvSpPr>
            <p:spPr>
              <a:xfrm>
                <a:off x="157421" y="176922"/>
                <a:ext cx="8550080" cy="727443"/>
              </a:xfrm>
              <a:prstGeom prst="rect">
                <a:avLst/>
              </a:prstGeom>
              <a:blipFill rotWithShape="0">
                <a:blip r:embed="rId3"/>
                <a:stretch>
                  <a:fillRect t="-3361"/>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graphicFrame>
            <p:nvGraphicFramePr>
              <p:cNvPr id="6" name="Tabla 5"/>
              <p:cNvGraphicFramePr>
                <a:graphicFrameLocks noGrp="1"/>
              </p:cNvGraphicFramePr>
              <p:nvPr>
                <p:extLst>
                  <p:ext uri="{D42A27DB-BD31-4B8C-83A1-F6EECF244321}">
                    <p14:modId xmlns:p14="http://schemas.microsoft.com/office/powerpoint/2010/main" val="379855831"/>
                  </p:ext>
                </p:extLst>
              </p:nvPr>
            </p:nvGraphicFramePr>
            <p:xfrm>
              <a:off x="89718" y="4519840"/>
              <a:ext cx="4181702"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(11)</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0.86</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15.0</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5.9</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5</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2.0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0.3</a:t>
                          </a:r>
                          <a:endParaRPr lang="es-CO" sz="1000" dirty="0">
                            <a:latin typeface="Book Antiqua" panose="02040602050305030304" pitchFamily="18" charset="0"/>
                          </a:endParaRPr>
                        </a:p>
                      </a:txBody>
                      <a:tcPr>
                        <a:solidFill>
                          <a:srgbClr val="B2DE82"/>
                        </a:solidFill>
                      </a:tcPr>
                    </a:tc>
                  </a:tr>
                </a:tbl>
              </a:graphicData>
            </a:graphic>
          </p:graphicFrame>
        </mc:Choice>
        <mc:Fallback>
          <p:graphicFrame>
            <p:nvGraphicFramePr>
              <p:cNvPr id="6" name="Tabla 5"/>
              <p:cNvGraphicFramePr>
                <a:graphicFrameLocks noGrp="1"/>
              </p:cNvGraphicFramePr>
              <p:nvPr>
                <p:extLst>
                  <p:ext uri="{D42A27DB-BD31-4B8C-83A1-F6EECF244321}">
                    <p14:modId xmlns:p14="http://schemas.microsoft.com/office/powerpoint/2010/main" val="379855831"/>
                  </p:ext>
                </p:extLst>
              </p:nvPr>
            </p:nvGraphicFramePr>
            <p:xfrm>
              <a:off x="89718" y="4519840"/>
              <a:ext cx="4181702"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4"/>
                          <a:stretch>
                            <a:fillRect l="-227536" t="-2439" r="-672464" b="-112195"/>
                          </a:stretch>
                        </a:blipFill>
                      </a:tcPr>
                    </a:tc>
                    <a:tc>
                      <a:txBody>
                        <a:bodyPr/>
                        <a:lstStyle/>
                        <a:p>
                          <a:endParaRPr lang="es-CO"/>
                        </a:p>
                      </a:txBody>
                      <a:tcPr>
                        <a:blipFill rotWithShape="0">
                          <a:blip r:embed="rId4"/>
                          <a:stretch>
                            <a:fillRect l="-286076" t="-2439" r="-487342" b="-112195"/>
                          </a:stretch>
                        </a:blipFill>
                      </a:tcPr>
                    </a:tc>
                    <a:tc>
                      <a:txBody>
                        <a:bodyPr/>
                        <a:lstStyle/>
                        <a:p>
                          <a:endParaRPr lang="es-CO"/>
                        </a:p>
                      </a:txBody>
                      <a:tcPr>
                        <a:blipFill rotWithShape="0">
                          <a:blip r:embed="rId4"/>
                          <a:stretch>
                            <a:fillRect l="-417808" t="-2439" r="-427397" b="-112195"/>
                          </a:stretch>
                        </a:blipFill>
                      </a:tcPr>
                    </a:tc>
                    <a:tc>
                      <a:txBody>
                        <a:bodyPr/>
                        <a:lstStyle/>
                        <a:p>
                          <a:endParaRPr lang="es-CO"/>
                        </a:p>
                      </a:txBody>
                      <a:tcPr>
                        <a:blipFill rotWithShape="0">
                          <a:blip r:embed="rId4"/>
                          <a:stretch>
                            <a:fillRect l="-315000" t="-2439" r="-160000" b="-112195"/>
                          </a:stretch>
                        </a:blipFill>
                      </a:tcPr>
                    </a:tc>
                    <a:tc>
                      <a:txBody>
                        <a:bodyPr/>
                        <a:lstStyle/>
                        <a:p>
                          <a:endParaRPr lang="es-CO"/>
                        </a:p>
                      </a:txBody>
                      <a:tcPr>
                        <a:blipFill rotWithShape="0">
                          <a:blip r:embed="rId4"/>
                          <a:stretch>
                            <a:fillRect l="-418487" t="-2439" r="-61345" b="-112195"/>
                          </a:stretch>
                        </a:blipFill>
                      </a:tcPr>
                    </a:tc>
                    <a:tc>
                      <a:txBody>
                        <a:bodyPr/>
                        <a:lstStyle/>
                        <a:p>
                          <a:endParaRPr lang="es-CO"/>
                        </a:p>
                      </a:txBody>
                      <a:tcPr>
                        <a:blipFill rotWithShape="0">
                          <a:blip r:embed="rId4"/>
                          <a:stretch>
                            <a:fillRect l="-869014" t="-2439" r="-2817" b="-112195"/>
                          </a:stretch>
                        </a:blipFill>
                      </a:tcPr>
                    </a:tc>
                  </a:tr>
                  <a:tr h="245491">
                    <a:tc>
                      <a:txBody>
                        <a:bodyPr/>
                        <a:lstStyle/>
                        <a:p>
                          <a:endParaRPr lang="es-CO"/>
                        </a:p>
                      </a:txBody>
                      <a:tcPr>
                        <a:blipFill rotWithShape="0">
                          <a:blip r:embed="rId4"/>
                          <a:stretch>
                            <a:fillRect l="-641" t="-102439" r="-341667" b="-12195"/>
                          </a:stretch>
                        </a:blipFill>
                      </a:tcPr>
                    </a:tc>
                    <a:tc>
                      <a:txBody>
                        <a:bodyPr/>
                        <a:lstStyle/>
                        <a:p>
                          <a:pPr algn="ctr"/>
                          <a:r>
                            <a:rPr lang="es-CO" sz="1000" dirty="0" smtClean="0">
                              <a:latin typeface="Book Antiqua" panose="02040602050305030304" pitchFamily="18" charset="0"/>
                            </a:rPr>
                            <a:t>0.86</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15.0</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endParaRPr lang="es-CO"/>
                        </a:p>
                      </a:txBody>
                      <a:tcPr>
                        <a:blipFill rotWithShape="0">
                          <a:blip r:embed="rId4"/>
                          <a:stretch>
                            <a:fillRect l="-315000" t="-102439" r="-160000" b="-12195"/>
                          </a:stretch>
                        </a:blipFill>
                      </a:tcPr>
                    </a:tc>
                    <a:tc>
                      <a:txBody>
                        <a:bodyPr/>
                        <a:lstStyle/>
                        <a:p>
                          <a:endParaRPr lang="es-CO"/>
                        </a:p>
                      </a:txBody>
                      <a:tcPr>
                        <a:blipFill rotWithShape="0">
                          <a:blip r:embed="rId4"/>
                          <a:stretch>
                            <a:fillRect l="-418487" t="-102439" r="-61345" b="-12195"/>
                          </a:stretch>
                        </a:blipFill>
                      </a:tcPr>
                    </a:tc>
                    <a:tc>
                      <a:txBody>
                        <a:bodyPr/>
                        <a:lstStyle/>
                        <a:p>
                          <a:pPr algn="ctr"/>
                          <a:r>
                            <a:rPr lang="es-CO" sz="1000" dirty="0" smtClean="0">
                              <a:latin typeface="Book Antiqua" panose="02040602050305030304" pitchFamily="18" charset="0"/>
                            </a:rPr>
                            <a:t>0.3</a:t>
                          </a:r>
                          <a:endParaRPr lang="es-CO" sz="1000" dirty="0">
                            <a:latin typeface="Book Antiqua" panose="02040602050305030304" pitchFamily="18" charset="0"/>
                          </a:endParaRPr>
                        </a:p>
                      </a:txBody>
                      <a:tcPr>
                        <a:solidFill>
                          <a:srgbClr val="B2DE82"/>
                        </a:solidFill>
                      </a:tcPr>
                    </a:tc>
                  </a:tr>
                </a:tbl>
              </a:graphicData>
            </a:graphic>
          </p:graphicFrame>
        </mc:Fallback>
      </mc:AlternateContent>
      <mc:AlternateContent xmlns:mc="http://schemas.openxmlformats.org/markup-compatibility/2006">
        <mc:Choice xmlns:a14="http://schemas.microsoft.com/office/drawing/2010/main" Requires="a14">
          <p:graphicFrame>
            <p:nvGraphicFramePr>
              <p:cNvPr id="16" name="Tabla 15"/>
              <p:cNvGraphicFramePr>
                <a:graphicFrameLocks noGrp="1"/>
              </p:cNvGraphicFramePr>
              <p:nvPr>
                <p:extLst>
                  <p:ext uri="{D42A27DB-BD31-4B8C-83A1-F6EECF244321}">
                    <p14:modId xmlns:p14="http://schemas.microsoft.com/office/powerpoint/2010/main" val="44730752"/>
                  </p:ext>
                </p:extLst>
              </p:nvPr>
            </p:nvGraphicFramePr>
            <p:xfrm>
              <a:off x="4599530" y="4529600"/>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37742">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(12)</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0.5</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3.1</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1.4</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5</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2.0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0.64</a:t>
                          </a:r>
                          <a:endParaRPr lang="es-CO" sz="1000" dirty="0">
                            <a:latin typeface="Book Antiqua" panose="02040602050305030304" pitchFamily="18" charset="0"/>
                          </a:endParaRPr>
                        </a:p>
                      </a:txBody>
                      <a:tcPr>
                        <a:solidFill>
                          <a:srgbClr val="B2DE82"/>
                        </a:solidFill>
                      </a:tcPr>
                    </a:tc>
                  </a:tr>
                </a:tbl>
              </a:graphicData>
            </a:graphic>
          </p:graphicFrame>
        </mc:Choice>
        <mc:Fallback>
          <p:graphicFrame>
            <p:nvGraphicFramePr>
              <p:cNvPr id="16" name="Tabla 15"/>
              <p:cNvGraphicFramePr>
                <a:graphicFrameLocks noGrp="1"/>
              </p:cNvGraphicFramePr>
              <p:nvPr>
                <p:extLst>
                  <p:ext uri="{D42A27DB-BD31-4B8C-83A1-F6EECF244321}">
                    <p14:modId xmlns:p14="http://schemas.microsoft.com/office/powerpoint/2010/main" val="44730752"/>
                  </p:ext>
                </p:extLst>
              </p:nvPr>
            </p:nvGraphicFramePr>
            <p:xfrm>
              <a:off x="4599530" y="4529600"/>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5"/>
                          <a:stretch>
                            <a:fillRect l="-227536" t="-2439" r="-684058" b="-112195"/>
                          </a:stretch>
                        </a:blipFill>
                      </a:tcPr>
                    </a:tc>
                    <a:tc>
                      <a:txBody>
                        <a:bodyPr/>
                        <a:lstStyle/>
                        <a:p>
                          <a:endParaRPr lang="es-CO"/>
                        </a:p>
                      </a:txBody>
                      <a:tcPr>
                        <a:blipFill rotWithShape="0">
                          <a:blip r:embed="rId5"/>
                          <a:stretch>
                            <a:fillRect l="-286076" t="-2439" r="-497468" b="-112195"/>
                          </a:stretch>
                        </a:blipFill>
                      </a:tcPr>
                    </a:tc>
                    <a:tc>
                      <a:txBody>
                        <a:bodyPr/>
                        <a:lstStyle/>
                        <a:p>
                          <a:endParaRPr lang="es-CO"/>
                        </a:p>
                      </a:txBody>
                      <a:tcPr>
                        <a:blipFill rotWithShape="0">
                          <a:blip r:embed="rId5"/>
                          <a:stretch>
                            <a:fillRect l="-417808" t="-2439" r="-438356" b="-112195"/>
                          </a:stretch>
                        </a:blipFill>
                      </a:tcPr>
                    </a:tc>
                    <a:tc>
                      <a:txBody>
                        <a:bodyPr/>
                        <a:lstStyle/>
                        <a:p>
                          <a:endParaRPr lang="es-CO"/>
                        </a:p>
                      </a:txBody>
                      <a:tcPr>
                        <a:blipFill rotWithShape="0">
                          <a:blip r:embed="rId5"/>
                          <a:stretch>
                            <a:fillRect l="-315000" t="-2439" r="-166667" b="-112195"/>
                          </a:stretch>
                        </a:blipFill>
                      </a:tcPr>
                    </a:tc>
                    <a:tc>
                      <a:txBody>
                        <a:bodyPr/>
                        <a:lstStyle/>
                        <a:p>
                          <a:endParaRPr lang="es-CO"/>
                        </a:p>
                      </a:txBody>
                      <a:tcPr>
                        <a:blipFill rotWithShape="0">
                          <a:blip r:embed="rId5"/>
                          <a:stretch>
                            <a:fillRect l="-392126" t="-2439" r="-57480" b="-112195"/>
                          </a:stretch>
                        </a:blipFill>
                      </a:tcPr>
                    </a:tc>
                    <a:tc>
                      <a:txBody>
                        <a:bodyPr/>
                        <a:lstStyle/>
                        <a:p>
                          <a:endParaRPr lang="es-CO"/>
                        </a:p>
                      </a:txBody>
                      <a:tcPr>
                        <a:blipFill rotWithShape="0">
                          <a:blip r:embed="rId5"/>
                          <a:stretch>
                            <a:fillRect l="-880282" t="-2439" r="-2817" b="-112195"/>
                          </a:stretch>
                        </a:blipFill>
                      </a:tcPr>
                    </a:tc>
                  </a:tr>
                  <a:tr h="245491">
                    <a:tc>
                      <a:txBody>
                        <a:bodyPr/>
                        <a:lstStyle/>
                        <a:p>
                          <a:endParaRPr lang="es-CO"/>
                        </a:p>
                      </a:txBody>
                      <a:tcPr>
                        <a:blipFill rotWithShape="0">
                          <a:blip r:embed="rId5"/>
                          <a:stretch>
                            <a:fillRect l="-641" t="-102439" r="-346795" b="-12195"/>
                          </a:stretch>
                        </a:blipFill>
                      </a:tcPr>
                    </a:tc>
                    <a:tc>
                      <a:txBody>
                        <a:bodyPr/>
                        <a:lstStyle/>
                        <a:p>
                          <a:pPr algn="ctr"/>
                          <a:r>
                            <a:rPr lang="es-CO" sz="1000" dirty="0" smtClean="0">
                              <a:latin typeface="Book Antiqua" panose="02040602050305030304" pitchFamily="18" charset="0"/>
                            </a:rPr>
                            <a:t>0.5</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3.1</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endParaRPr lang="es-CO"/>
                        </a:p>
                      </a:txBody>
                      <a:tcPr>
                        <a:blipFill rotWithShape="0">
                          <a:blip r:embed="rId5"/>
                          <a:stretch>
                            <a:fillRect l="-315000" t="-102439" r="-166667" b="-12195"/>
                          </a:stretch>
                        </a:blipFill>
                      </a:tcPr>
                    </a:tc>
                    <a:tc>
                      <a:txBody>
                        <a:bodyPr/>
                        <a:lstStyle/>
                        <a:p>
                          <a:endParaRPr lang="es-CO"/>
                        </a:p>
                      </a:txBody>
                      <a:tcPr>
                        <a:blipFill rotWithShape="0">
                          <a:blip r:embed="rId5"/>
                          <a:stretch>
                            <a:fillRect l="-392126" t="-102439" r="-57480" b="-12195"/>
                          </a:stretch>
                        </a:blipFill>
                      </a:tcPr>
                    </a:tc>
                    <a:tc>
                      <a:txBody>
                        <a:bodyPr/>
                        <a:lstStyle/>
                        <a:p>
                          <a:pPr algn="ctr"/>
                          <a:r>
                            <a:rPr lang="es-CO" sz="1000" dirty="0" smtClean="0">
                              <a:latin typeface="Book Antiqua" panose="02040602050305030304" pitchFamily="18" charset="0"/>
                            </a:rPr>
                            <a:t>0.64</a:t>
                          </a:r>
                          <a:endParaRPr lang="es-CO" sz="1000" dirty="0">
                            <a:latin typeface="Book Antiqua" panose="02040602050305030304" pitchFamily="18" charset="0"/>
                          </a:endParaRPr>
                        </a:p>
                      </a:txBody>
                      <a:tcPr>
                        <a:solidFill>
                          <a:srgbClr val="B2DE82"/>
                        </a:solidFill>
                      </a:tcPr>
                    </a:tc>
                  </a:tr>
                </a:tbl>
              </a:graphicData>
            </a:graphic>
          </p:graphicFrame>
        </mc:Fallback>
      </mc:AlternateContent>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82" y="2362846"/>
            <a:ext cx="2702488" cy="1905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2614" y="2369917"/>
            <a:ext cx="2831420" cy="2019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6593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06056"/>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5</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 Conclusiones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33</a:t>
            </a:fld>
            <a:endParaRPr/>
          </a:p>
        </p:txBody>
      </p:sp>
      <mc:AlternateContent xmlns:mc="http://schemas.openxmlformats.org/markup-compatibility/2006">
        <mc:Choice xmlns:a14="http://schemas.microsoft.com/office/drawing/2010/main" Requires="a14">
          <p:sp>
            <p:nvSpPr>
              <p:cNvPr id="6" name="TextShape 2"/>
              <p:cNvSpPr txBox="1"/>
              <p:nvPr/>
            </p:nvSpPr>
            <p:spPr>
              <a:xfrm>
                <a:off x="311760" y="976952"/>
                <a:ext cx="8520120" cy="4079248"/>
              </a:xfrm>
              <a:prstGeom prst="rect">
                <a:avLst/>
              </a:prstGeom>
            </p:spPr>
            <p:txBody>
              <a:bodyPr tIns="91440" bIns="91440"/>
              <a:lstStyle/>
              <a:p>
                <a:pPr marL="342900" indent="-342900">
                  <a:buAutoNum type="arabicPeriod"/>
                </a:pPr>
                <a:r>
                  <a:rPr lang="es-MX" b="1" dirty="0" smtClean="0">
                    <a:solidFill>
                      <a:srgbClr val="000000"/>
                    </a:solidFill>
                    <a:latin typeface="Book Antiqua" panose="02040602050305030304" pitchFamily="18" charset="0"/>
                  </a:rPr>
                  <a:t>Nuestros </a:t>
                </a:r>
                <a:r>
                  <a:rPr lang="es-MX" b="1" dirty="0">
                    <a:solidFill>
                      <a:srgbClr val="000000"/>
                    </a:solidFill>
                    <a:latin typeface="Book Antiqua" panose="02040602050305030304" pitchFamily="18" charset="0"/>
                  </a:rPr>
                  <a:t>resultados sugieren que Omega Centauri podría tener un halo de materia oscura del mismo orden o un poco menor que el de materia </a:t>
                </a:r>
                <a:r>
                  <a:rPr lang="es-MX" b="1" dirty="0" err="1" smtClean="0">
                    <a:solidFill>
                      <a:srgbClr val="000000"/>
                    </a:solidFill>
                    <a:latin typeface="Book Antiqua" panose="02040602050305030304" pitchFamily="18" charset="0"/>
                  </a:rPr>
                  <a:t>bariónica</a:t>
                </a:r>
                <a:r>
                  <a:rPr lang="es-MX" b="1" dirty="0" smtClean="0">
                    <a:solidFill>
                      <a:srgbClr val="000000"/>
                    </a:solidFill>
                    <a:latin typeface="Book Antiqua" panose="02040602050305030304" pitchFamily="18" charset="0"/>
                  </a:rPr>
                  <a:t> </a:t>
                </a:r>
                <a:r>
                  <a:rPr lang="es-MX" b="1" dirty="0">
                    <a:solidFill>
                      <a:srgbClr val="000000"/>
                    </a:solidFill>
                    <a:latin typeface="Book Antiqua" panose="02040602050305030304" pitchFamily="18" charset="0"/>
                  </a:rPr>
                  <a:t>(10-50</a:t>
                </a:r>
                <a:r>
                  <a:rPr lang="es-MX" b="1" dirty="0" smtClean="0">
                    <a:solidFill>
                      <a:srgbClr val="000000"/>
                    </a:solidFill>
                    <a:latin typeface="Book Antiqua" panose="02040602050305030304" pitchFamily="18" charset="0"/>
                  </a:rPr>
                  <a:t>%) </a:t>
                </a:r>
                <a:r>
                  <a:rPr lang="es-MX" b="1" dirty="0">
                    <a:solidFill>
                      <a:srgbClr val="000000"/>
                    </a:solidFill>
                    <a:latin typeface="Book Antiqua" panose="02040602050305030304" pitchFamily="18" charset="0"/>
                  </a:rPr>
                  <a:t>y este sería más diluido que el halo estelar (</a:t>
                </a:r>
                <a14:m>
                  <m:oMath xmlns:m="http://schemas.openxmlformats.org/officeDocument/2006/math">
                    <m:sSub>
                      <m:sSubPr>
                        <m:ctrlPr>
                          <a:rPr lang="es-MX" b="1" i="1">
                            <a:solidFill>
                              <a:srgbClr val="000000"/>
                            </a:solidFill>
                            <a:latin typeface="Cambria Math" panose="02040503050406030204" pitchFamily="18" charset="0"/>
                          </a:rPr>
                        </m:ctrlPr>
                      </m:sSubPr>
                      <m:e>
                        <m:r>
                          <a:rPr lang="es-CO" b="1" i="1">
                            <a:solidFill>
                              <a:srgbClr val="000000"/>
                            </a:solidFill>
                            <a:latin typeface="Cambria Math" panose="02040503050406030204" pitchFamily="18" charset="0"/>
                          </a:rPr>
                          <m:t>𝒂</m:t>
                        </m:r>
                      </m:e>
                      <m:sub>
                        <m:r>
                          <a:rPr lang="es-CO" b="1" i="1">
                            <a:solidFill>
                              <a:srgbClr val="000000"/>
                            </a:solidFill>
                            <a:latin typeface="Cambria Math" panose="02040503050406030204" pitchFamily="18" charset="0"/>
                          </a:rPr>
                          <m:t>𝒅𝒎</m:t>
                        </m:r>
                      </m:sub>
                    </m:sSub>
                    <m:r>
                      <a:rPr lang="es-CO" b="1" i="1">
                        <a:solidFill>
                          <a:srgbClr val="000000"/>
                        </a:solidFill>
                        <a:latin typeface="Cambria Math" panose="02040503050406030204" pitchFamily="18" charset="0"/>
                      </a:rPr>
                      <m:t>&gt;</m:t>
                    </m:r>
                    <m:sSub>
                      <m:sSubPr>
                        <m:ctrlPr>
                          <a:rPr lang="es-CO" b="1" i="1">
                            <a:solidFill>
                              <a:srgbClr val="000000"/>
                            </a:solidFill>
                            <a:latin typeface="Cambria Math" panose="02040503050406030204" pitchFamily="18" charset="0"/>
                          </a:rPr>
                        </m:ctrlPr>
                      </m:sSubPr>
                      <m:e>
                        <m:r>
                          <a:rPr lang="es-CO" b="1" i="1">
                            <a:solidFill>
                              <a:srgbClr val="000000"/>
                            </a:solidFill>
                            <a:latin typeface="Cambria Math" panose="02040503050406030204" pitchFamily="18" charset="0"/>
                          </a:rPr>
                          <m:t>𝒂</m:t>
                        </m:r>
                      </m:e>
                      <m:sub>
                        <m:r>
                          <a:rPr lang="es-CO" b="1" i="1">
                            <a:solidFill>
                              <a:srgbClr val="000000"/>
                            </a:solidFill>
                            <a:latin typeface="Cambria Math" panose="02040503050406030204" pitchFamily="18" charset="0"/>
                          </a:rPr>
                          <m:t>𝒔</m:t>
                        </m:r>
                      </m:sub>
                    </m:sSub>
                  </m:oMath>
                </a14:m>
                <a:r>
                  <a:rPr lang="es-MX" b="1" dirty="0" smtClean="0">
                    <a:solidFill>
                      <a:srgbClr val="000000"/>
                    </a:solidFill>
                    <a:latin typeface="Book Antiqua" panose="02040602050305030304" pitchFamily="18" charset="0"/>
                  </a:rPr>
                  <a:t>).</a:t>
                </a:r>
              </a:p>
              <a:p>
                <a:pPr marL="342900" indent="-342900">
                  <a:buAutoNum type="arabicPeriod"/>
                </a:pPr>
                <a:endParaRPr lang="es-MX" b="1" dirty="0">
                  <a:solidFill>
                    <a:srgbClr val="000000"/>
                  </a:solidFill>
                  <a:latin typeface="Book Antiqua" panose="02040602050305030304" pitchFamily="18" charset="0"/>
                </a:endParaRPr>
              </a:p>
              <a:p>
                <a:pPr marL="342900" indent="-342900">
                  <a:buAutoNum type="arabicPeriod"/>
                </a:pPr>
                <a:r>
                  <a:rPr lang="es-MX" sz="1600" dirty="0" smtClean="0">
                    <a:solidFill>
                      <a:srgbClr val="000000"/>
                    </a:solidFill>
                    <a:latin typeface="Book Antiqua" panose="02040602050305030304" pitchFamily="18" charset="0"/>
                  </a:rPr>
                  <a:t>Se </a:t>
                </a:r>
                <a:r>
                  <a:rPr lang="es-MX" sz="1600" dirty="0">
                    <a:solidFill>
                      <a:srgbClr val="000000"/>
                    </a:solidFill>
                    <a:latin typeface="Book Antiqua" panose="02040602050305030304" pitchFamily="18" charset="0"/>
                  </a:rPr>
                  <a:t>logra una buena consistencia entre varios de nuestros experimentos con los valores esperados. Lo que sugiere que introducir materia oscura en el modelamiento de masa del cúmulo puede ser una buena estrategia para  entender su </a:t>
                </a:r>
                <a:r>
                  <a:rPr lang="es-MX" sz="1600" dirty="0" smtClean="0">
                    <a:solidFill>
                      <a:srgbClr val="000000"/>
                    </a:solidFill>
                    <a:latin typeface="Book Antiqua" panose="02040602050305030304" pitchFamily="18" charset="0"/>
                  </a:rPr>
                  <a:t>formación.</a:t>
                </a:r>
              </a:p>
              <a:p>
                <a:pPr marL="342900" indent="-342900">
                  <a:buAutoNum type="arabicPeriod"/>
                </a:pPr>
                <a:endParaRPr lang="es-MX" sz="1600" b="1" dirty="0">
                  <a:solidFill>
                    <a:srgbClr val="000000"/>
                  </a:solidFill>
                  <a:latin typeface="Book Antiqua" panose="02040602050305030304" pitchFamily="18" charset="0"/>
                </a:endParaRPr>
              </a:p>
              <a:p>
                <a:pPr marL="342900" indent="-342900">
                  <a:buFontTx/>
                  <a:buAutoNum type="arabicPeriod"/>
                </a:pPr>
                <a:r>
                  <a:rPr lang="es-MX" sz="1600" dirty="0" smtClean="0">
                    <a:solidFill>
                      <a:srgbClr val="000000"/>
                    </a:solidFill>
                    <a:latin typeface="Book Antiqua" panose="02040602050305030304" pitchFamily="18" charset="0"/>
                  </a:rPr>
                  <a:t>Los </a:t>
                </a:r>
                <a:r>
                  <a:rPr lang="es-MX" sz="1600" dirty="0">
                    <a:solidFill>
                      <a:srgbClr val="000000"/>
                    </a:solidFill>
                    <a:latin typeface="Book Antiqua" panose="02040602050305030304" pitchFamily="18" charset="0"/>
                  </a:rPr>
                  <a:t>modelos sin materia oscura reproducen muy bien las observaciones y tienen resultados convergentes, pero esto no significa que este sea el modelo ideal ya que la materia oscura podría ser más baja que la estelar haciendo su detección más complicada. </a:t>
                </a:r>
              </a:p>
              <a:p>
                <a:pPr marL="342900" indent="-342900">
                  <a:buFontTx/>
                  <a:buAutoNum type="arabicPeriod"/>
                </a:pPr>
                <a:endParaRPr lang="es-MX" sz="1600" dirty="0" smtClean="0">
                  <a:solidFill>
                    <a:srgbClr val="000000"/>
                  </a:solidFill>
                  <a:latin typeface="Book Antiqua" panose="02040602050305030304" pitchFamily="18" charset="0"/>
                </a:endParaRPr>
              </a:p>
              <a:p>
                <a:pPr marL="342900" indent="-342900">
                  <a:buFontTx/>
                  <a:buAutoNum type="arabicPeriod"/>
                </a:pPr>
                <a:r>
                  <a:rPr lang="es-MX" sz="1600" dirty="0" smtClean="0">
                    <a:solidFill>
                      <a:srgbClr val="000000"/>
                    </a:solidFill>
                    <a:latin typeface="Book Antiqua" panose="02040602050305030304" pitchFamily="18" charset="0"/>
                  </a:rPr>
                  <a:t>La presencia </a:t>
                </a:r>
                <a:r>
                  <a:rPr lang="es-CO" sz="1600" dirty="0">
                    <a:latin typeface="Book Antiqua" panose="02040602050305030304" pitchFamily="18" charset="0"/>
                  </a:rPr>
                  <a:t>de materia oscura en el cúmulo entra en concordancia con la teoría de que éste es el remanente de una galaxia enana que fue “absorbida” por la Vía Láctea por lo que este mismo modelamiento se deberá hacer en otros cúmulos globulares masivos para descartar esta </a:t>
                </a:r>
                <a:r>
                  <a:rPr lang="es-CO" sz="1600" dirty="0" smtClean="0">
                    <a:latin typeface="Book Antiqua" panose="02040602050305030304" pitchFamily="18" charset="0"/>
                  </a:rPr>
                  <a:t>teoría</a:t>
                </a:r>
                <a:r>
                  <a:rPr lang="es-CO" sz="1600" dirty="0">
                    <a:latin typeface="Book Antiqua" panose="02040602050305030304" pitchFamily="18" charset="0"/>
                  </a:rPr>
                  <a:t>.</a:t>
                </a:r>
              </a:p>
            </p:txBody>
          </p:sp>
        </mc:Choice>
        <mc:Fallback>
          <p:sp>
            <p:nvSpPr>
              <p:cNvPr id="6" name="TextShape 2"/>
              <p:cNvSpPr txBox="1">
                <a:spLocks noRot="1" noChangeAspect="1" noMove="1" noResize="1" noEditPoints="1" noAdjustHandles="1" noChangeArrowheads="1" noChangeShapeType="1" noTextEdit="1"/>
              </p:cNvSpPr>
              <p:nvPr/>
            </p:nvSpPr>
            <p:spPr>
              <a:xfrm>
                <a:off x="311760" y="976952"/>
                <a:ext cx="8520120" cy="4079248"/>
              </a:xfrm>
              <a:prstGeom prst="rect">
                <a:avLst/>
              </a:prstGeom>
              <a:blipFill rotWithShape="0">
                <a:blip r:embed="rId3"/>
                <a:stretch>
                  <a:fillRect l="-572" r="-501" b="-4036"/>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91240"/>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6</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 </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Trabajo Futuro</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34</a:t>
            </a:fld>
            <a:endParaRPr/>
          </a:p>
        </p:txBody>
      </p:sp>
      <mc:AlternateContent xmlns:mc="http://schemas.openxmlformats.org/markup-compatibility/2006">
        <mc:Choice xmlns:a14="http://schemas.microsoft.com/office/drawing/2010/main" Requires="a14">
          <p:sp>
            <p:nvSpPr>
              <p:cNvPr id="6" name="TextShape 2"/>
              <p:cNvSpPr txBox="1"/>
              <p:nvPr/>
            </p:nvSpPr>
            <p:spPr>
              <a:xfrm>
                <a:off x="311760" y="1152360"/>
                <a:ext cx="8520120" cy="3903840"/>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Inclusión del IMBH en el centro del cúmulo.</a:t>
                </a: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Observaciones de aún más estrellas para reducir errores y usar más bines radiales.</a:t>
                </a: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Un espectro integrado más apropiado para los procedimientos con STARLIGHT</a:t>
                </a: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El uso de velocidades propias para estimar </a:t>
                </a:r>
                <a14:m>
                  <m:oMath xmlns:m="http://schemas.openxmlformats.org/officeDocument/2006/math">
                    <m:r>
                      <a:rPr lang="es-CO" i="1" smtClean="0">
                        <a:latin typeface="Cambria Math" panose="02040503050406030204" pitchFamily="18" charset="0"/>
                        <a:ea typeface="Cambria Math" panose="02040503050406030204" pitchFamily="18" charset="0"/>
                      </a:rPr>
                      <m:t>𝜎</m:t>
                    </m:r>
                  </m:oMath>
                </a14:m>
                <a:r>
                  <a:rPr lang="es-CO" dirty="0" smtClean="0">
                    <a:latin typeface="Book Antiqua" panose="02040602050305030304" pitchFamily="18" charset="0"/>
                  </a:rPr>
                  <a:t>.</a:t>
                </a:r>
              </a:p>
              <a:p>
                <a:pPr marL="285750" indent="-285750">
                  <a:lnSpc>
                    <a:spcPct val="100000"/>
                  </a:lnSpc>
                  <a:buFont typeface="Wingdings" panose="05000000000000000000" pitchFamily="2" charset="2"/>
                  <a:buChar char="ü"/>
                </a:pPr>
                <a:endParaRPr lang="es-CO" dirty="0">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El uso de modelos diferentes al de </a:t>
                </a:r>
                <a:r>
                  <a:rPr lang="es-CO" dirty="0" err="1" smtClean="0">
                    <a:latin typeface="Book Antiqua" panose="02040602050305030304" pitchFamily="18" charset="0"/>
                  </a:rPr>
                  <a:t>Hernquist</a:t>
                </a:r>
                <a:r>
                  <a:rPr lang="es-CO" dirty="0" smtClean="0">
                    <a:latin typeface="Book Antiqua" panose="02040602050305030304" pitchFamily="18" charset="0"/>
                  </a:rPr>
                  <a:t>.</a:t>
                </a:r>
              </a:p>
              <a:p>
                <a:pPr marL="285750" indent="-285750">
                  <a:lnSpc>
                    <a:spcPct val="100000"/>
                  </a:lnSpc>
                  <a:buFont typeface="Wingdings" panose="05000000000000000000" pitchFamily="2" charset="2"/>
                  <a:buChar char="ü"/>
                </a:pPr>
                <a:endParaRPr lang="es-CO" dirty="0">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Métodos de aproximación más sofisticados como el de </a:t>
                </a:r>
                <a:r>
                  <a:rPr lang="es-CO" i="1" dirty="0" err="1" smtClean="0">
                    <a:latin typeface="Book Antiqua" panose="02040602050305030304" pitchFamily="18" charset="0"/>
                  </a:rPr>
                  <a:t>Maximum</a:t>
                </a:r>
                <a:r>
                  <a:rPr lang="es-CO" i="1" dirty="0" smtClean="0">
                    <a:latin typeface="Book Antiqua" panose="02040602050305030304" pitchFamily="18" charset="0"/>
                  </a:rPr>
                  <a:t> </a:t>
                </a:r>
                <a:r>
                  <a:rPr lang="es-CO" i="1" dirty="0" err="1" smtClean="0">
                    <a:latin typeface="Book Antiqua" panose="02040602050305030304" pitchFamily="18" charset="0"/>
                  </a:rPr>
                  <a:t>likelihood</a:t>
                </a:r>
                <a:r>
                  <a:rPr lang="es-CO" dirty="0">
                    <a:latin typeface="Book Antiqua" panose="02040602050305030304" pitchFamily="18" charset="0"/>
                  </a:rPr>
                  <a:t>.</a:t>
                </a:r>
                <a:endParaRPr dirty="0">
                  <a:latin typeface="Book Antiqua" panose="02040602050305030304" pitchFamily="18" charset="0"/>
                </a:endParaRPr>
              </a:p>
            </p:txBody>
          </p:sp>
        </mc:Choice>
        <mc:Fallback>
          <p:sp>
            <p:nvSpPr>
              <p:cNvPr id="6" name="TextShape 2"/>
              <p:cNvSpPr txBox="1">
                <a:spLocks noRot="1" noChangeAspect="1" noMove="1" noResize="1" noEditPoints="1" noAdjustHandles="1" noChangeArrowheads="1" noChangeShapeType="1" noTextEdit="1"/>
              </p:cNvSpPr>
              <p:nvPr/>
            </p:nvSpPr>
            <p:spPr>
              <a:xfrm>
                <a:off x="311760" y="1152360"/>
                <a:ext cx="8520120" cy="3903840"/>
              </a:xfrm>
              <a:prstGeom prst="rect">
                <a:avLst/>
              </a:prstGeom>
              <a:blipFill rotWithShape="0">
                <a:blip r:embed="rId3"/>
                <a:stretch>
                  <a:fillRect l="-429"/>
                </a:stretch>
              </a:blipFill>
            </p:spPr>
            <p:txBody>
              <a:bodyPr/>
              <a:lstStyle/>
              <a:p>
                <a:r>
                  <a:rPr lang="es-CO">
                    <a:noFill/>
                  </a:rPr>
                  <a:t> </a:t>
                </a:r>
              </a:p>
            </p:txBody>
          </p:sp>
        </mc:Fallback>
      </mc:AlternateContent>
    </p:spTree>
    <p:extLst>
      <p:ext uri="{BB962C8B-B14F-4D97-AF65-F5344CB8AC3E}">
        <p14:creationId xmlns:p14="http://schemas.microsoft.com/office/powerpoint/2010/main" val="3485445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59" y="246420"/>
            <a:ext cx="8520120" cy="572400"/>
          </a:xfrm>
          <a:prstGeom prst="rect">
            <a:avLst/>
          </a:prstGeom>
        </p:spPr>
        <p:txBody>
          <a:bodyPr tIns="91440" bIns="91440"/>
          <a:lstStyle/>
          <a:p>
            <a:pPr algn="ctr">
              <a:lnSpc>
                <a:spcPct val="100000"/>
              </a:lnSpc>
            </a:pPr>
            <a:r>
              <a:rPr lang="es-MX" sz="24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Agradecimientos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35</a:t>
            </a:fld>
            <a:endParaRPr/>
          </a:p>
        </p:txBody>
      </p:sp>
      <p:sp>
        <p:nvSpPr>
          <p:cNvPr id="6" name="TextShape 2"/>
          <p:cNvSpPr txBox="1"/>
          <p:nvPr/>
        </p:nvSpPr>
        <p:spPr>
          <a:xfrm>
            <a:off x="311759" y="976952"/>
            <a:ext cx="8390451" cy="3800532"/>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mi asesor Juan Carlos Muñoz, por su constante apoyo, dedicación y voluntad para la realización de este trabajo, como también por sus enseñanzas de vida.</a:t>
            </a:r>
          </a:p>
          <a:p>
            <a:pPr marL="285750" indent="-285750">
              <a:lnSpc>
                <a:spcPct val="100000"/>
              </a:lnSpc>
              <a:buFont typeface="Wingdings" panose="05000000000000000000" pitchFamily="2" charset="2"/>
              <a:buChar char="ü"/>
            </a:pPr>
            <a:endParaRPr lang="es-CO" sz="1600" dirty="0" smtClean="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Jorge Zuluaga, por su empeño en conseguir la excelencia para nuestro pregrado y la fundación del mismo.</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las personas del LNA y OPD por su amabilidad y actitud servicial en nuestra estadía en Brasil.</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investigadores en todo el mundo que nos brindaron la oportunidad de trabajar con sus datos y que siempre estaban dispuestos a responder preguntas. </a:t>
            </a: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colegas, amigos y compañeros que me acompañaron durante estos meses de trabajo.</a:t>
            </a:r>
            <a:endParaRPr sz="1600"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Referencias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36</a:t>
            </a:fld>
            <a:endParaRPr/>
          </a:p>
        </p:txBody>
      </p:sp>
      <p:sp>
        <p:nvSpPr>
          <p:cNvPr id="6" name="TextShape 2"/>
          <p:cNvSpPr txBox="1"/>
          <p:nvPr/>
        </p:nvSpPr>
        <p:spPr>
          <a:xfrm>
            <a:off x="311760" y="913500"/>
            <a:ext cx="8520120" cy="4142700"/>
          </a:xfrm>
          <a:prstGeom prst="rect">
            <a:avLst/>
          </a:prstGeom>
        </p:spPr>
        <p:txBody>
          <a:bodyPr tIns="91440" bIns="91440"/>
          <a:lstStyle/>
          <a:p>
            <a:r>
              <a:rPr lang="en-US" sz="1200" dirty="0" smtClean="0">
                <a:latin typeface="Book Antiqua" panose="02040602050305030304" pitchFamily="18" charset="0"/>
              </a:rPr>
              <a:t>[</a:t>
            </a:r>
            <a:r>
              <a:rPr lang="en-US" sz="1200" dirty="0">
                <a:latin typeface="Book Antiqua" panose="02040602050305030304" pitchFamily="18" charset="0"/>
              </a:rPr>
              <a:t>1</a:t>
            </a:r>
            <a:r>
              <a:rPr lang="en-US" sz="1200" dirty="0" smtClean="0">
                <a:latin typeface="Book Antiqua" panose="02040602050305030304" pitchFamily="18" charset="0"/>
              </a:rPr>
              <a:t>]  </a:t>
            </a:r>
            <a:r>
              <a:rPr lang="en-US" sz="1200" dirty="0" err="1" smtClean="0">
                <a:latin typeface="Book Antiqua" panose="02040602050305030304" pitchFamily="18" charset="0"/>
              </a:rPr>
              <a:t>Binney</a:t>
            </a:r>
            <a:r>
              <a:rPr lang="en-US" sz="1200" dirty="0" smtClean="0">
                <a:latin typeface="Book Antiqua" panose="02040602050305030304" pitchFamily="18" charset="0"/>
              </a:rPr>
              <a:t> </a:t>
            </a:r>
            <a:r>
              <a:rPr lang="en-US" sz="1200" dirty="0">
                <a:latin typeface="Book Antiqua" panose="02040602050305030304" pitchFamily="18" charset="0"/>
              </a:rPr>
              <a:t>J., Tremaine S.. Galactic Dynamics. Princeton University Press, 1994</a:t>
            </a:r>
            <a:r>
              <a:rPr lang="en-US" sz="1200" dirty="0" smtClean="0">
                <a:latin typeface="Book Antiqua" panose="02040602050305030304" pitchFamily="18" charset="0"/>
              </a:rPr>
              <a:t>.</a:t>
            </a:r>
          </a:p>
          <a:p>
            <a:r>
              <a:rPr lang="it-IT" sz="1200" dirty="0" smtClean="0">
                <a:latin typeface="Book Antiqua" panose="02040602050305030304" pitchFamily="18" charset="0"/>
              </a:rPr>
              <a:t>[</a:t>
            </a:r>
            <a:r>
              <a:rPr lang="it-IT" sz="1200" dirty="0">
                <a:latin typeface="Book Antiqua" panose="02040602050305030304" pitchFamily="18" charset="0"/>
              </a:rPr>
              <a:t>2</a:t>
            </a:r>
            <a:r>
              <a:rPr lang="it-IT" sz="1200" dirty="0" smtClean="0">
                <a:latin typeface="Book Antiqua" panose="02040602050305030304" pitchFamily="18" charset="0"/>
              </a:rPr>
              <a:t>]  R</a:t>
            </a:r>
            <a:r>
              <a:rPr lang="it-IT" sz="1200" dirty="0">
                <a:latin typeface="Book Antiqua" panose="02040602050305030304" pitchFamily="18" charset="0"/>
              </a:rPr>
              <a:t>. Ibata, C. Nipoti, A. Sollima et. al. Do globular clusters possess Dark </a:t>
            </a:r>
            <a:r>
              <a:rPr lang="it-IT" sz="1200" dirty="0" smtClean="0">
                <a:latin typeface="Book Antiqua" panose="02040602050305030304" pitchFamily="18" charset="0"/>
              </a:rPr>
              <a:t>Matter </a:t>
            </a:r>
            <a:r>
              <a:rPr lang="es-CO" sz="1200" dirty="0" smtClean="0">
                <a:latin typeface="Book Antiqua" panose="02040602050305030304" pitchFamily="18" charset="0"/>
              </a:rPr>
              <a:t>halos</a:t>
            </a:r>
            <a:r>
              <a:rPr lang="es-CO" sz="1200" dirty="0">
                <a:latin typeface="Book Antiqua" panose="02040602050305030304" pitchFamily="18" charset="0"/>
              </a:rPr>
              <a:t>?. MNRAS, Ras 2012</a:t>
            </a:r>
            <a:r>
              <a:rPr lang="es-CO" sz="1200" dirty="0" smtClean="0">
                <a:latin typeface="Book Antiqua" panose="02040602050305030304" pitchFamily="18" charset="0"/>
              </a:rPr>
              <a:t>.</a:t>
            </a:r>
          </a:p>
          <a:p>
            <a:r>
              <a:rPr lang="en-US" sz="1200" dirty="0" smtClean="0">
                <a:latin typeface="Book Antiqua" panose="02040602050305030304" pitchFamily="18" charset="0"/>
              </a:rPr>
              <a:t>[</a:t>
            </a:r>
            <a:r>
              <a:rPr lang="en-US" sz="1200" dirty="0">
                <a:latin typeface="Book Antiqua" panose="02040602050305030304" pitchFamily="18" charset="0"/>
              </a:rPr>
              <a:t>3</a:t>
            </a:r>
            <a:r>
              <a:rPr lang="en-US" sz="1200" dirty="0" smtClean="0">
                <a:latin typeface="Book Antiqua" panose="02040602050305030304" pitchFamily="18" charset="0"/>
              </a:rPr>
              <a:t>]  P</a:t>
            </a:r>
            <a:r>
              <a:rPr lang="en-US" sz="1200" dirty="0">
                <a:latin typeface="Book Antiqua" panose="02040602050305030304" pitchFamily="18" charset="0"/>
              </a:rPr>
              <a:t>. J. E. Peebles &amp; R. H. </a:t>
            </a:r>
            <a:r>
              <a:rPr lang="en-US" sz="1200" dirty="0" err="1">
                <a:latin typeface="Book Antiqua" panose="02040602050305030304" pitchFamily="18" charset="0"/>
              </a:rPr>
              <a:t>Dicke</a:t>
            </a:r>
            <a:r>
              <a:rPr lang="en-US" sz="1200" dirty="0">
                <a:latin typeface="Book Antiqua" panose="02040602050305030304" pitchFamily="18" charset="0"/>
              </a:rPr>
              <a:t>. Origin of the Globular Star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a:t>
            </a:r>
            <a:r>
              <a:rPr lang="es-CO" sz="1200" dirty="0" err="1">
                <a:latin typeface="Book Antiqua" panose="02040602050305030304" pitchFamily="18" charset="0"/>
              </a:rPr>
              <a:t>December</a:t>
            </a:r>
            <a:r>
              <a:rPr lang="es-CO" sz="1200" dirty="0">
                <a:latin typeface="Book Antiqua" panose="02040602050305030304" pitchFamily="18" charset="0"/>
              </a:rPr>
              <a:t> 1968.</a:t>
            </a:r>
          </a:p>
          <a:p>
            <a:r>
              <a:rPr lang="es-CO" sz="1200" dirty="0" smtClean="0">
                <a:latin typeface="Book Antiqua" panose="02040602050305030304" pitchFamily="18" charset="0"/>
              </a:rPr>
              <a:t>[4]  R</a:t>
            </a:r>
            <a:r>
              <a:rPr lang="es-CO" sz="1200" dirty="0">
                <a:latin typeface="Book Antiqua" panose="02040602050305030304" pitchFamily="18" charset="0"/>
              </a:rPr>
              <a:t>. G. </a:t>
            </a:r>
            <a:r>
              <a:rPr lang="es-CO" sz="1200" dirty="0" err="1">
                <a:latin typeface="Book Antiqua" panose="02040602050305030304" pitchFamily="18" charset="0"/>
              </a:rPr>
              <a:t>Gratton</a:t>
            </a:r>
            <a:r>
              <a:rPr lang="es-CO" sz="1200" dirty="0">
                <a:latin typeface="Book Antiqua" panose="02040602050305030304" pitchFamily="18" charset="0"/>
              </a:rPr>
              <a:t>, E. Carreta, A. </a:t>
            </a:r>
            <a:r>
              <a:rPr lang="es-CO" sz="1200" dirty="0" err="1">
                <a:latin typeface="Book Antiqua" panose="02040602050305030304" pitchFamily="18" charset="0"/>
              </a:rPr>
              <a:t>Bragaglia</a:t>
            </a:r>
            <a:r>
              <a:rPr lang="es-CO" sz="1200" dirty="0">
                <a:latin typeface="Book Antiqua" panose="02040602050305030304" pitchFamily="18" charset="0"/>
              </a:rPr>
              <a:t> </a:t>
            </a:r>
            <a:r>
              <a:rPr lang="es-CO" sz="1200" dirty="0" err="1">
                <a:latin typeface="Book Antiqua" panose="02040602050305030304" pitchFamily="18" charset="0"/>
              </a:rPr>
              <a:t>Multiple</a:t>
            </a:r>
            <a:r>
              <a:rPr lang="es-CO" sz="1200" dirty="0">
                <a:latin typeface="Book Antiqua" panose="02040602050305030304" pitchFamily="18" charset="0"/>
              </a:rPr>
              <a:t> </a:t>
            </a:r>
            <a:r>
              <a:rPr lang="es-CO" sz="1200" dirty="0" err="1">
                <a:latin typeface="Book Antiqua" panose="02040602050305030304" pitchFamily="18" charset="0"/>
              </a:rPr>
              <a:t>populations</a:t>
            </a:r>
            <a:r>
              <a:rPr lang="es-CO" sz="1200" dirty="0">
                <a:latin typeface="Book Antiqua" panose="02040602050305030304" pitchFamily="18" charset="0"/>
              </a:rPr>
              <a:t> in Globular </a:t>
            </a:r>
            <a:r>
              <a:rPr lang="es-CO" sz="1200" dirty="0" err="1" smtClean="0">
                <a:latin typeface="Book Antiqua" panose="02040602050305030304" pitchFamily="18" charset="0"/>
              </a:rPr>
              <a:t>Clusters</a:t>
            </a:r>
            <a:r>
              <a:rPr lang="es-CO" sz="1200" dirty="0" smtClean="0">
                <a:latin typeface="Book Antiqua" panose="02040602050305030304" pitchFamily="18" charset="0"/>
              </a:rPr>
              <a:t>. </a:t>
            </a:r>
            <a:r>
              <a:rPr lang="en-US" sz="1200" dirty="0" smtClean="0">
                <a:latin typeface="Book Antiqua" panose="02040602050305030304" pitchFamily="18" charset="0"/>
              </a:rPr>
              <a:t>The </a:t>
            </a:r>
            <a:r>
              <a:rPr lang="en-US" sz="1200" dirty="0">
                <a:latin typeface="Book Antiqua" panose="02040602050305030304" pitchFamily="18" charset="0"/>
              </a:rPr>
              <a:t>Astronomy and Astrophysics Review, 2012.</a:t>
            </a:r>
          </a:p>
          <a:p>
            <a:r>
              <a:rPr lang="en-US" sz="1200" dirty="0" smtClean="0">
                <a:latin typeface="Book Antiqua" panose="02040602050305030304" pitchFamily="18" charset="0"/>
              </a:rPr>
              <a:t>[5]  Richard </a:t>
            </a:r>
            <a:r>
              <a:rPr lang="en-US" sz="1200" dirty="0">
                <a:latin typeface="Book Antiqua" panose="02040602050305030304" pitchFamily="18" charset="0"/>
              </a:rPr>
              <a:t>B. Larson. Globular Clusters as Fossils of Galaxy Formation. Yale </a:t>
            </a:r>
            <a:r>
              <a:rPr lang="en-US" sz="1200" dirty="0" smtClean="0">
                <a:latin typeface="Book Antiqua" panose="02040602050305030304" pitchFamily="18" charset="0"/>
              </a:rPr>
              <a:t>Astronomy </a:t>
            </a:r>
            <a:r>
              <a:rPr lang="es-CO" sz="1200" dirty="0" err="1" smtClean="0">
                <a:latin typeface="Book Antiqua" panose="02040602050305030304" pitchFamily="18" charset="0"/>
              </a:rPr>
              <a:t>Department</a:t>
            </a:r>
            <a:r>
              <a:rPr lang="es-CO" sz="1200" dirty="0" smtClean="0">
                <a:latin typeface="Book Antiqua" panose="02040602050305030304" pitchFamily="18" charset="0"/>
              </a:rPr>
              <a:t>.</a:t>
            </a:r>
          </a:p>
          <a:p>
            <a:r>
              <a:rPr lang="en-US" sz="1200" dirty="0" smtClean="0">
                <a:latin typeface="Book Antiqua" panose="02040602050305030304" pitchFamily="18" charset="0"/>
              </a:rPr>
              <a:t>[6]  A</a:t>
            </a:r>
            <a:r>
              <a:rPr lang="en-US" sz="1200" dirty="0">
                <a:latin typeface="Book Antiqua" panose="02040602050305030304" pitchFamily="18" charset="0"/>
              </a:rPr>
              <a:t>. </a:t>
            </a:r>
            <a:r>
              <a:rPr lang="en-US" sz="1200" dirty="0" err="1">
                <a:latin typeface="Book Antiqua" panose="02040602050305030304" pitchFamily="18" charset="0"/>
              </a:rPr>
              <a:t>Klypin</a:t>
            </a:r>
            <a:r>
              <a:rPr lang="en-US" sz="1200" dirty="0">
                <a:latin typeface="Book Antiqua" panose="02040602050305030304" pitchFamily="18" charset="0"/>
              </a:rPr>
              <a:t> , A. V. </a:t>
            </a:r>
            <a:r>
              <a:rPr lang="en-US" sz="1200" dirty="0" err="1">
                <a:latin typeface="Book Antiqua" panose="02040602050305030304" pitchFamily="18" charset="0"/>
              </a:rPr>
              <a:t>Kravtsov</a:t>
            </a:r>
            <a:r>
              <a:rPr lang="en-US" sz="1200" dirty="0">
                <a:latin typeface="Book Antiqua" panose="02040602050305030304" pitchFamily="18" charset="0"/>
              </a:rPr>
              <a:t> et. al. Where Are the Missing Galactic Satellites? </a:t>
            </a:r>
            <a:r>
              <a:rPr lang="en-US" sz="1200" dirty="0" smtClean="0">
                <a:latin typeface="Book Antiqua" panose="02040602050305030304" pitchFamily="18" charset="0"/>
              </a:rPr>
              <a:t>The </a:t>
            </a:r>
            <a:r>
              <a:rPr lang="es-CO" sz="1200" dirty="0" smtClean="0">
                <a:latin typeface="Book Antiqua" panose="02040602050305030304" pitchFamily="18" charset="0"/>
              </a:rPr>
              <a:t>American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Society</a:t>
            </a:r>
            <a:r>
              <a:rPr lang="es-CO" sz="1200" dirty="0">
                <a:latin typeface="Book Antiqua" panose="02040602050305030304" pitchFamily="18" charset="0"/>
              </a:rPr>
              <a:t>, 1999.</a:t>
            </a:r>
          </a:p>
          <a:p>
            <a:r>
              <a:rPr lang="en-US" sz="1200" dirty="0" smtClean="0">
                <a:latin typeface="Book Antiqua" panose="02040602050305030304" pitchFamily="18" charset="0"/>
              </a:rPr>
              <a:t>[7]  S. </a:t>
            </a:r>
            <a:r>
              <a:rPr lang="en-US" sz="1200" dirty="0">
                <a:latin typeface="Book Antiqua" panose="02040602050305030304" pitchFamily="18" charset="0"/>
              </a:rPr>
              <a:t>M. Fall &amp; M. J. Rees. A theory for the origin of Globular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298: 18-26, 1985.</a:t>
            </a:r>
          </a:p>
          <a:p>
            <a:r>
              <a:rPr lang="en-US" sz="1200" dirty="0" smtClean="0">
                <a:latin typeface="Book Antiqua" panose="02040602050305030304" pitchFamily="18" charset="0"/>
              </a:rPr>
              <a:t>[</a:t>
            </a:r>
            <a:r>
              <a:rPr lang="en-US" sz="1200" dirty="0">
                <a:latin typeface="Book Antiqua" panose="02040602050305030304" pitchFamily="18" charset="0"/>
              </a:rPr>
              <a:t>8</a:t>
            </a:r>
            <a:r>
              <a:rPr lang="en-US" sz="1200" dirty="0" smtClean="0">
                <a:latin typeface="Book Antiqua" panose="02040602050305030304" pitchFamily="18" charset="0"/>
              </a:rPr>
              <a:t>]  C</a:t>
            </a:r>
            <a:r>
              <a:rPr lang="en-US" sz="1200" dirty="0">
                <a:latin typeface="Book Antiqua" panose="02040602050305030304" pitchFamily="18" charset="0"/>
              </a:rPr>
              <a:t>. Conroy, A. Loeb &amp; D. </a:t>
            </a:r>
            <a:r>
              <a:rPr lang="en-US" sz="1200" dirty="0" err="1">
                <a:latin typeface="Book Antiqua" panose="02040602050305030304" pitchFamily="18" charset="0"/>
              </a:rPr>
              <a:t>Spergel</a:t>
            </a:r>
            <a:r>
              <a:rPr lang="en-US" sz="1200" dirty="0">
                <a:latin typeface="Book Antiqua" panose="02040602050305030304" pitchFamily="18" charset="0"/>
              </a:rPr>
              <a:t> Evidence Against Dark Matter Halos </a:t>
            </a:r>
            <a:r>
              <a:rPr lang="en-US" sz="1200" dirty="0" smtClean="0">
                <a:latin typeface="Book Antiqua" panose="02040602050305030304" pitchFamily="18" charset="0"/>
              </a:rPr>
              <a:t>Surrounding the </a:t>
            </a:r>
            <a:r>
              <a:rPr lang="en-US" sz="1200" dirty="0">
                <a:latin typeface="Book Antiqua" panose="02040602050305030304" pitchFamily="18" charset="0"/>
              </a:rPr>
              <a:t>Globular Clusters MGC1 and NGC 2419 The Astrophysical Journal, </a:t>
            </a:r>
            <a:r>
              <a:rPr lang="en-US" sz="1200" dirty="0" smtClean="0">
                <a:latin typeface="Book Antiqua" panose="02040602050305030304" pitchFamily="18" charset="0"/>
              </a:rPr>
              <a:t>October </a:t>
            </a:r>
            <a:r>
              <a:rPr lang="es-CO" sz="1200" dirty="0" smtClean="0">
                <a:latin typeface="Book Antiqua" panose="02040602050305030304" pitchFamily="18" charset="0"/>
              </a:rPr>
              <a:t>11th </a:t>
            </a:r>
            <a:r>
              <a:rPr lang="es-CO" sz="1200" dirty="0">
                <a:latin typeface="Book Antiqua" panose="02040602050305030304" pitchFamily="18" charset="0"/>
              </a:rPr>
              <a:t>2009.</a:t>
            </a:r>
          </a:p>
          <a:p>
            <a:r>
              <a:rPr lang="it-IT" sz="1200" dirty="0" smtClean="0">
                <a:latin typeface="Book Antiqua" panose="02040602050305030304" pitchFamily="18" charset="0"/>
              </a:rPr>
              <a:t>[9]  V</a:t>
            </a:r>
            <a:r>
              <a:rPr lang="it-IT" sz="1200" dirty="0">
                <a:latin typeface="Book Antiqua" panose="02040602050305030304" pitchFamily="18" charset="0"/>
              </a:rPr>
              <a:t>. Guglielmo, N. Amoruso, A. Colombo Velocity dispersion in Elliptical </a:t>
            </a:r>
            <a:r>
              <a:rPr lang="it-IT" sz="1200" dirty="0" smtClean="0">
                <a:latin typeface="Book Antiqua" panose="02040602050305030304" pitchFamily="18" charset="0"/>
              </a:rPr>
              <a:t>Galaxies </a:t>
            </a:r>
            <a:r>
              <a:rPr lang="en-US" sz="1200" dirty="0" smtClean="0">
                <a:latin typeface="Book Antiqua" panose="02040602050305030304" pitchFamily="18" charset="0"/>
              </a:rPr>
              <a:t>The </a:t>
            </a:r>
            <a:r>
              <a:rPr lang="en-US" sz="1200" dirty="0">
                <a:latin typeface="Book Antiqua" panose="02040602050305030304" pitchFamily="18" charset="0"/>
              </a:rPr>
              <a:t>Sky as a laboratory, 2009.</a:t>
            </a:r>
          </a:p>
          <a:p>
            <a:r>
              <a:rPr lang="en-US" sz="1200" dirty="0">
                <a:latin typeface="Book Antiqua" panose="02040602050305030304" pitchFamily="18" charset="0"/>
              </a:rPr>
              <a:t>[</a:t>
            </a:r>
            <a:r>
              <a:rPr lang="en-US" sz="1200" dirty="0" smtClean="0">
                <a:latin typeface="Book Antiqua" panose="02040602050305030304" pitchFamily="18" charset="0"/>
              </a:rPr>
              <a:t>10]  Lars </a:t>
            </a:r>
            <a:r>
              <a:rPr lang="en-US" sz="1200" dirty="0" err="1">
                <a:latin typeface="Book Antiqua" panose="02040602050305030304" pitchFamily="18" charset="0"/>
              </a:rPr>
              <a:t>Hernquist</a:t>
            </a:r>
            <a:r>
              <a:rPr lang="en-US" sz="1200" dirty="0">
                <a:latin typeface="Book Antiqua" panose="02040602050305030304" pitchFamily="18" charset="0"/>
              </a:rPr>
              <a:t> An analytical model for spherical galaxies and bulges </a:t>
            </a:r>
            <a:r>
              <a:rPr lang="en-US" sz="1200" dirty="0" err="1">
                <a:latin typeface="Book Antiqua" panose="02040602050305030304" pitchFamily="18" charset="0"/>
              </a:rPr>
              <a:t>ApJ</a:t>
            </a:r>
            <a:r>
              <a:rPr lang="en-US" sz="1200" dirty="0">
                <a:latin typeface="Book Antiqua" panose="02040602050305030304" pitchFamily="18" charset="0"/>
              </a:rPr>
              <a:t>, </a:t>
            </a:r>
            <a:r>
              <a:rPr lang="en-US" sz="1200" dirty="0" smtClean="0">
                <a:latin typeface="Book Antiqua" panose="02040602050305030304" pitchFamily="18" charset="0"/>
              </a:rPr>
              <a:t>356:359- </a:t>
            </a:r>
            <a:r>
              <a:rPr lang="es-CO" sz="1200" dirty="0" smtClean="0">
                <a:latin typeface="Book Antiqua" panose="02040602050305030304" pitchFamily="18" charset="0"/>
              </a:rPr>
              <a:t>364</a:t>
            </a:r>
            <a:r>
              <a:rPr lang="es-CO" sz="1200" dirty="0">
                <a:latin typeface="Book Antiqua" panose="02040602050305030304" pitchFamily="18" charset="0"/>
              </a:rPr>
              <a:t>, 1990 June 20</a:t>
            </a:r>
            <a:r>
              <a:rPr lang="es-CO" sz="1200" dirty="0" smtClean="0">
                <a:latin typeface="Book Antiqua" panose="02040602050305030304" pitchFamily="18" charset="0"/>
              </a:rPr>
              <a:t>.</a:t>
            </a:r>
          </a:p>
          <a:p>
            <a:r>
              <a:rPr lang="es-CO" sz="1200" dirty="0" smtClean="0">
                <a:latin typeface="Book Antiqua" panose="02040602050305030304" pitchFamily="18" charset="0"/>
              </a:rPr>
              <a:t>[11]  </a:t>
            </a:r>
            <a:r>
              <a:rPr lang="es-CO" sz="1200" dirty="0" err="1" smtClean="0">
                <a:latin typeface="Book Antiqua" panose="02040602050305030304" pitchFamily="18" charset="0"/>
              </a:rPr>
              <a:t>Portegies</a:t>
            </a:r>
            <a:r>
              <a:rPr lang="es-CO" sz="1200" dirty="0" smtClean="0">
                <a:latin typeface="Book Antiqua" panose="02040602050305030304" pitchFamily="18" charset="0"/>
              </a:rPr>
              <a:t> </a:t>
            </a:r>
            <a:r>
              <a:rPr lang="es-CO" sz="1200" dirty="0" err="1">
                <a:latin typeface="Book Antiqua" panose="02040602050305030304" pitchFamily="18" charset="0"/>
              </a:rPr>
              <a:t>Zwart</a:t>
            </a:r>
            <a:r>
              <a:rPr lang="es-CO" sz="1200" dirty="0">
                <a:latin typeface="Book Antiqua" panose="02040602050305030304" pitchFamily="18" charset="0"/>
              </a:rPr>
              <a:t>, </a:t>
            </a:r>
            <a:r>
              <a:rPr lang="es-CO" sz="1200" dirty="0" err="1">
                <a:latin typeface="Book Antiqua" panose="02040602050305030304" pitchFamily="18" charset="0"/>
              </a:rPr>
              <a:t>Simon</a:t>
            </a:r>
            <a:r>
              <a:rPr lang="es-CO" sz="1200" dirty="0">
                <a:latin typeface="Book Antiqua" panose="02040602050305030304" pitchFamily="18" charset="0"/>
              </a:rPr>
              <a:t>; </a:t>
            </a:r>
            <a:r>
              <a:rPr lang="es-CO" sz="1200" dirty="0" err="1">
                <a:latin typeface="Book Antiqua" panose="02040602050305030304" pitchFamily="18" charset="0"/>
              </a:rPr>
              <a:t>McMillan</a:t>
            </a:r>
            <a:r>
              <a:rPr lang="es-CO" sz="1200" dirty="0">
                <a:latin typeface="Book Antiqua" panose="02040602050305030304" pitchFamily="18" charset="0"/>
              </a:rPr>
              <a:t>, Stephen L. W.; </a:t>
            </a:r>
            <a:r>
              <a:rPr lang="es-CO" sz="1200" dirty="0" err="1">
                <a:latin typeface="Book Antiqua" panose="02040602050305030304" pitchFamily="18" charset="0"/>
              </a:rPr>
              <a:t>Gieles</a:t>
            </a:r>
            <a:r>
              <a:rPr lang="es-CO" sz="1200" dirty="0">
                <a:latin typeface="Book Antiqua" panose="02040602050305030304" pitchFamily="18" charset="0"/>
              </a:rPr>
              <a:t>, Mark. Young </a:t>
            </a:r>
            <a:r>
              <a:rPr lang="es-CO" sz="1200" dirty="0" err="1" smtClean="0">
                <a:latin typeface="Book Antiqua" panose="02040602050305030304" pitchFamily="18" charset="0"/>
              </a:rPr>
              <a:t>Massive</a:t>
            </a:r>
            <a:r>
              <a:rPr lang="es-CO" sz="1200" dirty="0">
                <a:latin typeface="Book Antiqua" panose="02040602050305030304" pitchFamily="18" charset="0"/>
              </a:rPr>
              <a:t> </a:t>
            </a:r>
            <a:r>
              <a:rPr lang="en-US" sz="1200" dirty="0" smtClean="0">
                <a:latin typeface="Book Antiqua" panose="02040602050305030304" pitchFamily="18" charset="0"/>
              </a:rPr>
              <a:t>Star </a:t>
            </a:r>
            <a:r>
              <a:rPr lang="en-US" sz="1200" dirty="0">
                <a:latin typeface="Book Antiqua" panose="02040602050305030304" pitchFamily="18" charset="0"/>
              </a:rPr>
              <a:t>Clusters Annual Review of Astronomy and Astrophysics, vol. 48, p.431-493.</a:t>
            </a:r>
          </a:p>
          <a:p>
            <a:r>
              <a:rPr lang="es-CO" sz="1200" dirty="0" smtClean="0">
                <a:latin typeface="Book Antiqua" panose="02040602050305030304" pitchFamily="18" charset="0"/>
              </a:rPr>
              <a:t>[12</a:t>
            </a:r>
            <a:r>
              <a:rPr lang="es-CO" sz="1200" dirty="0">
                <a:latin typeface="Book Antiqua" panose="02040602050305030304" pitchFamily="18" charset="0"/>
              </a:rPr>
              <a:t>] </a:t>
            </a:r>
            <a:r>
              <a:rPr lang="es-CO" sz="1200" dirty="0" smtClean="0">
                <a:latin typeface="Book Antiqua" panose="02040602050305030304" pitchFamily="18" charset="0"/>
              </a:rPr>
              <a:t> Da </a:t>
            </a:r>
            <a:r>
              <a:rPr lang="es-CO" sz="1200" dirty="0">
                <a:latin typeface="Book Antiqua" panose="02040602050305030304" pitchFamily="18" charset="0"/>
              </a:rPr>
              <a:t>Costa, G. S. &amp; Coleman, Matthew G. A </a:t>
            </a:r>
            <a:r>
              <a:rPr lang="es-CO" sz="1200" dirty="0" err="1">
                <a:latin typeface="Book Antiqua" panose="02040602050305030304" pitchFamily="18" charset="0"/>
              </a:rPr>
              <a:t>Spectroscopic</a:t>
            </a:r>
            <a:r>
              <a:rPr lang="es-CO" sz="1200" dirty="0">
                <a:latin typeface="Book Antiqua" panose="02040602050305030304" pitchFamily="18" charset="0"/>
              </a:rPr>
              <a:t> </a:t>
            </a:r>
            <a:r>
              <a:rPr lang="es-CO" sz="1200" dirty="0" err="1">
                <a:latin typeface="Book Antiqua" panose="02040602050305030304" pitchFamily="18" charset="0"/>
              </a:rPr>
              <a:t>Survey</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a:t>
            </a:r>
            <a:r>
              <a:rPr lang="es-CO" sz="1200" dirty="0" err="1" smtClean="0">
                <a:latin typeface="Book Antiqua" panose="02040602050305030304" pitchFamily="18" charset="0"/>
              </a:rPr>
              <a:t>Omerga</a:t>
            </a:r>
            <a:r>
              <a:rPr lang="es-CO" sz="1200" dirty="0" smtClean="0">
                <a:latin typeface="Book Antiqua" panose="02040602050305030304" pitchFamily="18" charset="0"/>
              </a:rPr>
              <a:t> Centauri</a:t>
            </a:r>
            <a:r>
              <a:rPr lang="es-CO" sz="1200" dirty="0">
                <a:latin typeface="Book Antiqua" panose="02040602050305030304" pitchFamily="18" charset="0"/>
              </a:rPr>
              <a:t> </a:t>
            </a:r>
            <a:r>
              <a:rPr lang="en-US" sz="1200" dirty="0" smtClean="0">
                <a:latin typeface="Book Antiqua" panose="02040602050305030304" pitchFamily="18" charset="0"/>
              </a:rPr>
              <a:t>Members </a:t>
            </a:r>
            <a:r>
              <a:rPr lang="en-US" sz="1200" dirty="0">
                <a:latin typeface="Book Antiqua" panose="02040602050305030304" pitchFamily="18" charset="0"/>
              </a:rPr>
              <a:t>at and beyond the Cluster Tidal Radius The Astronomical Journal, </a:t>
            </a:r>
            <a:r>
              <a:rPr lang="en-US" sz="1200" dirty="0" smtClean="0">
                <a:latin typeface="Book Antiqua" panose="02040602050305030304" pitchFamily="18" charset="0"/>
              </a:rPr>
              <a:t>Volume 136</a:t>
            </a:r>
            <a:r>
              <a:rPr lang="en-US" sz="1200" dirty="0">
                <a:latin typeface="Book Antiqua" panose="02040602050305030304" pitchFamily="18" charset="0"/>
              </a:rPr>
              <a:t>, Issue 1, pp. 506-517 (2008</a:t>
            </a:r>
            <a:r>
              <a:rPr lang="en-US" sz="1200" dirty="0" smtClean="0">
                <a:latin typeface="Book Antiqua" panose="02040602050305030304" pitchFamily="18" charset="0"/>
              </a:rPr>
              <a:t>).</a:t>
            </a:r>
          </a:p>
          <a:p>
            <a:r>
              <a:rPr lang="en-US" sz="1200" dirty="0" smtClean="0">
                <a:latin typeface="Book Antiqua" panose="02040602050305030304" pitchFamily="18" charset="0"/>
              </a:rPr>
              <a:t>[13]  Merritt</a:t>
            </a:r>
            <a:r>
              <a:rPr lang="en-US" sz="1200" dirty="0">
                <a:latin typeface="Book Antiqua" panose="02040602050305030304" pitchFamily="18" charset="0"/>
              </a:rPr>
              <a:t>, David ; </a:t>
            </a:r>
            <a:r>
              <a:rPr lang="en-US" sz="1200" dirty="0" err="1">
                <a:latin typeface="Book Antiqua" panose="02040602050305030304" pitchFamily="18" charset="0"/>
              </a:rPr>
              <a:t>Meylan</a:t>
            </a:r>
            <a:r>
              <a:rPr lang="en-US" sz="1200" dirty="0">
                <a:latin typeface="Book Antiqua" panose="02040602050305030304" pitchFamily="18" charset="0"/>
              </a:rPr>
              <a:t>, Georges &amp; Mayor, Michel. The stellar dynamics of O</a:t>
            </a:r>
            <a:r>
              <a:rPr lang="en-US" sz="1200" dirty="0" smtClean="0">
                <a:latin typeface="Book Antiqua" panose="02040602050305030304" pitchFamily="18" charset="0"/>
              </a:rPr>
              <a:t>mega </a:t>
            </a:r>
            <a:r>
              <a:rPr lang="es-CO" sz="1200" dirty="0">
                <a:latin typeface="Book Antiqua" panose="02040602050305030304" pitchFamily="18" charset="0"/>
              </a:rPr>
              <a:t>C</a:t>
            </a:r>
            <a:r>
              <a:rPr lang="es-CO" sz="1200" dirty="0" smtClean="0">
                <a:latin typeface="Book Antiqua" panose="02040602050305030304" pitchFamily="18" charset="0"/>
              </a:rPr>
              <a:t>entauri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Journal</a:t>
            </a:r>
            <a:r>
              <a:rPr lang="es-CO" sz="1200" dirty="0">
                <a:latin typeface="Book Antiqua" panose="02040602050305030304" pitchFamily="18" charset="0"/>
              </a:rPr>
              <a:t> v.114, p. 1074-1086 (1997).</a:t>
            </a:r>
          </a:p>
          <a:p>
            <a:r>
              <a:rPr lang="es-CO" sz="1200" dirty="0" smtClean="0">
                <a:latin typeface="Book Antiqua" panose="02040602050305030304" pitchFamily="18" charset="0"/>
              </a:rPr>
              <a:t>[14]  </a:t>
            </a:r>
            <a:r>
              <a:rPr lang="es-CO" sz="1200" dirty="0">
                <a:latin typeface="Book Antiqua" panose="02040602050305030304" pitchFamily="18" charset="0"/>
              </a:rPr>
              <a:t>Noyola, Eva; </a:t>
            </a:r>
            <a:r>
              <a:rPr lang="es-CO" sz="1200" dirty="0" err="1">
                <a:latin typeface="Book Antiqua" panose="02040602050305030304" pitchFamily="18" charset="0"/>
              </a:rPr>
              <a:t>Gebhardt</a:t>
            </a:r>
            <a:r>
              <a:rPr lang="es-CO" sz="1200" dirty="0">
                <a:latin typeface="Book Antiqua" panose="02040602050305030304" pitchFamily="18" charset="0"/>
              </a:rPr>
              <a:t>, Karl. et al. </a:t>
            </a:r>
            <a:r>
              <a:rPr lang="es-CO" sz="1200" dirty="0" err="1">
                <a:latin typeface="Book Antiqua" panose="02040602050305030304" pitchFamily="18" charset="0"/>
              </a:rPr>
              <a:t>Very</a:t>
            </a:r>
            <a:r>
              <a:rPr lang="es-CO" sz="1200" dirty="0">
                <a:latin typeface="Book Antiqua" panose="02040602050305030304" pitchFamily="18" charset="0"/>
              </a:rPr>
              <a:t> </a:t>
            </a:r>
            <a:r>
              <a:rPr lang="es-CO" sz="1200" dirty="0" err="1">
                <a:latin typeface="Book Antiqua" panose="02040602050305030304" pitchFamily="18" charset="0"/>
              </a:rPr>
              <a:t>Large</a:t>
            </a:r>
            <a:r>
              <a:rPr lang="es-CO" sz="1200" dirty="0">
                <a:latin typeface="Book Antiqua" panose="02040602050305030304" pitchFamily="18" charset="0"/>
              </a:rPr>
              <a:t> </a:t>
            </a:r>
            <a:r>
              <a:rPr lang="es-CO" sz="1200" dirty="0" err="1">
                <a:latin typeface="Book Antiqua" panose="02040602050305030304" pitchFamily="18" charset="0"/>
              </a:rPr>
              <a:t>Telescope</a:t>
            </a:r>
            <a:r>
              <a:rPr lang="es-CO" sz="1200" dirty="0">
                <a:latin typeface="Book Antiqua" panose="02040602050305030304" pitchFamily="18" charset="0"/>
              </a:rPr>
              <a:t> </a:t>
            </a:r>
            <a:r>
              <a:rPr lang="es-CO" sz="1200" dirty="0" err="1">
                <a:latin typeface="Book Antiqua" panose="02040602050305030304" pitchFamily="18" charset="0"/>
              </a:rPr>
              <a:t>Kinematics</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Omega</a:t>
            </a:r>
          </a:p>
          <a:p>
            <a:r>
              <a:rPr lang="en-US" sz="1200" dirty="0">
                <a:latin typeface="Book Antiqua" panose="02040602050305030304" pitchFamily="18" charset="0"/>
              </a:rPr>
              <a:t>Centauri: Further Support for a Central Black Hole</a:t>
            </a:r>
            <a:endParaRPr sz="1200" dirty="0">
              <a:latin typeface="Book Antiqua" panose="02040602050305030304" pitchFamily="18" charset="0"/>
            </a:endParaRPr>
          </a:p>
        </p:txBody>
      </p:sp>
    </p:spTree>
    <p:extLst>
      <p:ext uri="{BB962C8B-B14F-4D97-AF65-F5344CB8AC3E}">
        <p14:creationId xmlns:p14="http://schemas.microsoft.com/office/powerpoint/2010/main" val="13722051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n 4"/>
          <p:cNvPicPr/>
          <p:nvPr/>
        </p:nvPicPr>
        <p:blipFill>
          <a:blip r:embed="rId2"/>
          <a:stretch>
            <a:fillRect/>
          </a:stretch>
        </p:blipFill>
        <p:spPr>
          <a:xfrm>
            <a:off x="0" y="180"/>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524"/>
            <a:ext cx="9143640" cy="6857729"/>
          </a:xfrm>
          <a:prstGeom prst="rect">
            <a:avLst/>
          </a:prstGeom>
        </p:spPr>
      </p:pic>
      <p:sp>
        <p:nvSpPr>
          <p:cNvPr id="159" name="TextShape 1"/>
          <p:cNvSpPr txBox="1"/>
          <p:nvPr/>
        </p:nvSpPr>
        <p:spPr>
          <a:xfrm>
            <a:off x="311760" y="281820"/>
            <a:ext cx="8520120" cy="572400"/>
          </a:xfrm>
          <a:prstGeom prst="rect">
            <a:avLst/>
          </a:prstGeom>
        </p:spPr>
        <p:txBody>
          <a:bodyPr tIns="91440" bIns="91440"/>
          <a:lstStyle/>
          <a:p>
            <a:pPr algn="ctr">
              <a:lnSpc>
                <a:spcPct val="100000"/>
              </a:lnSpc>
            </a:pPr>
            <a:r>
              <a:rPr lang="es-MX" sz="3200"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Gracias por su atención</a:t>
            </a:r>
            <a:endParaRPr dirty="0">
              <a:effectLst>
                <a:outerShdw blurRad="38100" dist="38100" dir="2700000" algn="tl">
                  <a:srgbClr val="000000">
                    <a:alpha val="43137"/>
                  </a:srgbClr>
                </a:outerShdw>
              </a:effectLst>
              <a:latin typeface="Book Antiqua" panose="02040602050305030304" pitchFamily="18" charset="0"/>
            </a:endParaRPr>
          </a:p>
        </p:txBody>
      </p:sp>
      <p:sp>
        <p:nvSpPr>
          <p:cNvPr id="160" name="TextShape 2"/>
          <p:cNvSpPr txBox="1"/>
          <p:nvPr/>
        </p:nvSpPr>
        <p:spPr>
          <a:xfrm>
            <a:off x="8472600" y="4663080"/>
            <a:ext cx="548280" cy="393120"/>
          </a:xfrm>
          <a:prstGeom prst="rect">
            <a:avLst/>
          </a:prstGeom>
        </p:spPr>
        <p:txBody>
          <a:bodyPr tIns="91440" bIns="91440" anchor="ctr"/>
          <a:lstStyle/>
          <a:p>
            <a:pPr>
              <a:lnSpc>
                <a:spcPct val="100000"/>
              </a:lnSpc>
            </a:pPr>
            <a:fld id="{5EBDE8B9-E15D-4BA3-9402-3C2661DE8682}" type="slidenum">
              <a:rPr lang="es-MX" sz="1400">
                <a:solidFill>
                  <a:schemeClr val="bg1"/>
                </a:solidFill>
                <a:latin typeface="Arial"/>
                <a:ea typeface="Arial"/>
              </a:rPr>
              <a:t>37</a:t>
            </a:fld>
            <a:endParaRPr dirty="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467640" y="1999260"/>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D</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iapositivas complementarias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38</a:t>
            </a:fld>
            <a:endParaRPr/>
          </a:p>
        </p:txBody>
      </p:sp>
      <p:sp>
        <p:nvSpPr>
          <p:cNvPr id="6" name="TextShape 2"/>
          <p:cNvSpPr txBox="1"/>
          <p:nvPr/>
        </p:nvSpPr>
        <p:spPr>
          <a:xfrm>
            <a:off x="311760" y="976952"/>
            <a:ext cx="8520120" cy="4079248"/>
          </a:xfrm>
          <a:prstGeom prst="rect">
            <a:avLst/>
          </a:prstGeom>
        </p:spPr>
        <p:txBody>
          <a:bodyPr tIns="91440" bIns="91440"/>
          <a:lstStyle/>
          <a:p>
            <a:pPr>
              <a:lnSpc>
                <a:spcPct val="100000"/>
              </a:lnSpc>
            </a:pPr>
            <a:endParaRPr dirty="0">
              <a:latin typeface="Book Antiqua" panose="02040602050305030304" pitchFamily="18" charset="0"/>
            </a:endParaRPr>
          </a:p>
        </p:txBody>
      </p:sp>
    </p:spTree>
    <p:extLst>
      <p:ext uri="{BB962C8B-B14F-4D97-AF65-F5344CB8AC3E}">
        <p14:creationId xmlns:p14="http://schemas.microsoft.com/office/powerpoint/2010/main" val="1787895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63759" y="1552182"/>
                <a:ext cx="3013336" cy="2732142"/>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ver la consistencia del cálculo de </a:t>
                </a:r>
                <a14:m>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oMath>
                </a14:m>
                <a:r>
                  <a:rPr lang="es-MX" sz="2000" dirty="0" smtClean="0">
                    <a:solidFill>
                      <a:srgbClr val="000000"/>
                    </a:solidFill>
                    <a:latin typeface="Book Antiqua" panose="02040602050305030304" pitchFamily="18" charset="0"/>
                    <a:ea typeface="Arial"/>
                  </a:rPr>
                  <a:t> hacemos histogramas en cada </a:t>
                </a:r>
                <a:r>
                  <a:rPr lang="es-MX" sz="2000" dirty="0" err="1" smtClean="0">
                    <a:solidFill>
                      <a:srgbClr val="000000"/>
                    </a:solidFill>
                    <a:latin typeface="Book Antiqua" panose="02040602050305030304" pitchFamily="18" charset="0"/>
                    <a:ea typeface="Arial"/>
                  </a:rPr>
                  <a:t>bin</a:t>
                </a:r>
                <a:r>
                  <a:rPr lang="es-MX" sz="2000" dirty="0" smtClean="0">
                    <a:solidFill>
                      <a:srgbClr val="000000"/>
                    </a:solidFill>
                    <a:latin typeface="Book Antiqua" panose="02040602050305030304" pitchFamily="18" charset="0"/>
                    <a:ea typeface="Arial"/>
                  </a:rPr>
                  <a:t> radial y buscamos que tengan un comportamiento Gaussiano.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63759" y="1552182"/>
                <a:ext cx="3013336" cy="2732142"/>
              </a:xfrm>
              <a:prstGeom prst="rect">
                <a:avLst/>
              </a:prstGeom>
              <a:blipFill rotWithShape="0">
                <a:blip r:embed="rId3"/>
                <a:stretch>
                  <a:fillRect l="-2020" r="-2828"/>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39</a:t>
            </a:fld>
            <a:endParaRPr/>
          </a:p>
        </p:txBody>
      </p:sp>
      <p:sp>
        <p:nvSpPr>
          <p:cNvPr id="6" name="TextShape 1"/>
          <p:cNvSpPr txBox="1"/>
          <p:nvPr/>
        </p:nvSpPr>
        <p:spPr>
          <a:xfrm>
            <a:off x="58081" y="486855"/>
            <a:ext cx="3219014" cy="937171"/>
          </a:xfrm>
          <a:prstGeom prst="rect">
            <a:avLst/>
          </a:prstGeom>
        </p:spPr>
        <p:txBody>
          <a:bodyPr tIns="91440" bIns="91440"/>
          <a:lstStyle/>
          <a:p>
            <a:pPr algn="ctr">
              <a:lnSpc>
                <a:spcPct val="100000"/>
              </a:lnSpc>
            </a:pPr>
            <a:r>
              <a:rPr lang="es-CO" sz="2400" b="1" dirty="0" smtClean="0">
                <a:effectLst>
                  <a:outerShdw blurRad="38100" dist="38100" dir="2700000" algn="tl">
                    <a:srgbClr val="000000">
                      <a:alpha val="43137"/>
                    </a:srgbClr>
                  </a:outerShdw>
                </a:effectLst>
                <a:latin typeface="Book Antiqua" panose="02040602050305030304" pitchFamily="18" charset="0"/>
              </a:rPr>
              <a:t>Revisión del método</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303" y="480841"/>
            <a:ext cx="5357606" cy="4095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97536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399650" y="1551230"/>
                <a:ext cx="8236339" cy="283952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La formación </a:t>
                </a:r>
                <a:r>
                  <a:rPr lang="es-MX" dirty="0">
                    <a:solidFill>
                      <a:srgbClr val="000000"/>
                    </a:solidFill>
                    <a:latin typeface="Book Antiqua" panose="02040602050305030304" pitchFamily="18" charset="0"/>
                    <a:ea typeface="Crimson Text"/>
                  </a:rPr>
                  <a:t>de los cúmulos </a:t>
                </a:r>
                <a:r>
                  <a:rPr lang="es-MX" dirty="0" smtClean="0">
                    <a:solidFill>
                      <a:srgbClr val="000000"/>
                    </a:solidFill>
                    <a:latin typeface="Book Antiqua" panose="02040602050305030304" pitchFamily="18" charset="0"/>
                    <a:ea typeface="Crimson Text"/>
                  </a:rPr>
                  <a:t>globulares es un tema debatido.</a:t>
                </a:r>
              </a:p>
              <a:p>
                <a:pPr>
                  <a:lnSpc>
                    <a:spcPct val="100000"/>
                  </a:lnSpc>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No se sabe si tienen </a:t>
                </a:r>
                <a:r>
                  <a:rPr lang="es-MX" dirty="0" smtClean="0">
                    <a:solidFill>
                      <a:srgbClr val="000000"/>
                    </a:solidFill>
                    <a:latin typeface="Book Antiqua" panose="02040602050305030304" pitchFamily="18" charset="0"/>
                    <a:ea typeface="Crimson Text"/>
                  </a:rPr>
                  <a:t>materia oscura.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Sería posible que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Crimson Text"/>
                  </a:rPr>
                  <a:t> Centauri sea el remanente del núcleo de una galaxia enana “absorbida” por la Vía Láctea</a:t>
                </a:r>
                <a:r>
                  <a:rPr lang="es-MX" dirty="0" smtClean="0">
                    <a:solidFill>
                      <a:srgbClr val="000000"/>
                    </a:solidFill>
                    <a:latin typeface="Book Antiqua" panose="02040602050305030304" pitchFamily="18" charset="0"/>
                    <a:ea typeface="Crimson Text"/>
                  </a:rPr>
                  <a:t>.</a:t>
                </a: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a:solidFill>
                      <a:srgbClr val="000000"/>
                    </a:solidFill>
                    <a:latin typeface="Book Antiqua" panose="02040602050305030304" pitchFamily="18" charset="0"/>
                    <a:ea typeface="Crimson Text"/>
                  </a:rPr>
                  <a:t>C</a:t>
                </a:r>
                <a:r>
                  <a:rPr lang="es-MX" dirty="0" smtClean="0">
                    <a:solidFill>
                      <a:srgbClr val="000000"/>
                    </a:solidFill>
                    <a:latin typeface="Book Antiqua" panose="02040602050305030304" pitchFamily="18" charset="0"/>
                    <a:ea typeface="Crimson Text"/>
                  </a:rPr>
                  <a:t>omposición </a:t>
                </a:r>
                <a:r>
                  <a:rPr lang="es-MX" dirty="0" smtClean="0">
                    <a:solidFill>
                      <a:srgbClr val="000000"/>
                    </a:solidFill>
                    <a:latin typeface="Book Antiqua" panose="02040602050305030304" pitchFamily="18" charset="0"/>
                    <a:ea typeface="Crimson Text"/>
                  </a:rPr>
                  <a:t>de los cúmulos </a:t>
                </a:r>
                <a:r>
                  <a:rPr lang="es-MX" dirty="0" smtClean="0">
                    <a:solidFill>
                      <a:srgbClr val="000000"/>
                    </a:solidFill>
                    <a:latin typeface="Book Antiqua" panose="02040602050305030304" pitchFamily="18" charset="0"/>
                    <a:ea typeface="Crimson Text"/>
                  </a:rPr>
                  <a:t>globulares viejos </a:t>
                </a:r>
                <a:r>
                  <a:rPr lang="es-MX" dirty="0" smtClean="0">
                    <a:solidFill>
                      <a:srgbClr val="000000"/>
                    </a:solidFill>
                    <a:latin typeface="Book Antiqua" panose="02040602050305030304" pitchFamily="18" charset="0"/>
                    <a:ea typeface="Crimson Text"/>
                  </a:rPr>
                  <a:t>ayudaría a entender mejor su formación y la de las galaxias a los que están ligados gravitacionalmente.</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Crimson Text"/>
                </a:endParaRPr>
              </a:p>
              <a:p>
                <a:pPr>
                  <a:lnSpc>
                    <a:spcPct val="100000"/>
                  </a:lnSpc>
                </a:pPr>
                <a:r>
                  <a:rPr lang="es-MX" sz="1600" dirty="0" smtClean="0">
                    <a:solidFill>
                      <a:srgbClr val="000000"/>
                    </a:solidFill>
                    <a:latin typeface="Book Antiqua" panose="02040602050305030304" pitchFamily="18" charset="0"/>
                    <a:ea typeface="Crimson Text"/>
                  </a:rPr>
                  <a:t> </a:t>
                </a:r>
                <a:r>
                  <a:rPr lang="es-MX" sz="2800" dirty="0">
                    <a:solidFill>
                      <a:srgbClr val="000000"/>
                    </a:solidFill>
                    <a:latin typeface="Arial"/>
                    <a:ea typeface="Arial"/>
                  </a:rPr>
                  <a:t>
</a:t>
                </a:r>
                <a:endParaRPr dirty="0"/>
              </a:p>
            </p:txBody>
          </p:sp>
        </mc:Choice>
        <mc:Fallback>
          <p:sp>
            <p:nvSpPr>
              <p:cNvPr id="87" name="TextShape 1"/>
              <p:cNvSpPr txBox="1">
                <a:spLocks noRot="1" noChangeAspect="1" noMove="1" noResize="1" noEditPoints="1" noAdjustHandles="1" noChangeArrowheads="1" noChangeShapeType="1" noTextEdit="1"/>
              </p:cNvSpPr>
              <p:nvPr/>
            </p:nvSpPr>
            <p:spPr>
              <a:xfrm>
                <a:off x="399650" y="1551230"/>
                <a:ext cx="8236339" cy="2839520"/>
              </a:xfrm>
              <a:prstGeom prst="rect">
                <a:avLst/>
              </a:prstGeom>
              <a:blipFill rotWithShape="0">
                <a:blip r:embed="rId3"/>
                <a:stretch>
                  <a:fillRect l="-518" r="-4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a:t>
            </a:fld>
            <a:endParaRPr/>
          </a:p>
        </p:txBody>
      </p:sp>
      <p:sp>
        <p:nvSpPr>
          <p:cNvPr id="6" name="TextShape 1"/>
          <p:cNvSpPr txBox="1"/>
          <p:nvPr/>
        </p:nvSpPr>
        <p:spPr>
          <a:xfrm>
            <a:off x="203760" y="297530"/>
            <a:ext cx="8628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1</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 </a:t>
            </a: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M</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arco Teórico</a:t>
            </a:r>
            <a:endParaRPr b="1" dirty="0">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4113134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234709"/>
            <a:ext cx="8246613" cy="530657"/>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Estrellas en los Cúmulos </a:t>
            </a:r>
            <a:r>
              <a:rPr lang="es-MX" sz="24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Globulares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400" y="993807"/>
            <a:ext cx="5233599" cy="3679547"/>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solidFill>
                  <a:srgbClr val="000000"/>
                </a:solidFill>
                <a:latin typeface="Book Antiqua" panose="02040602050305030304" pitchFamily="18" charset="0"/>
                <a:ea typeface="Arial"/>
              </a:rPr>
              <a:t>En su mayoría, la metalicidad de las estrellas es baja (predominantemente solo una generación de estrellas viejas)</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Son relativamente densos comparados con el vecindario solar.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Alta dispersión de velocidades en las  regiones interna.</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Como la mayoría de sus estrellas están en la misma etapa de evolución, se sugiere que todas pertenecen a la misma generación.</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p:txBody>
      </p:sp>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40</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5661048" y="4085318"/>
            <a:ext cx="3442021" cy="95410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Histograma de metalicidad, región azul para estrellas de cúmulos globulares y la región azul para estrellas del vecindario solar. </a:t>
            </a:r>
            <a:r>
              <a:rPr lang="es-MX" sz="1400" i="1" dirty="0" err="1" smtClean="0">
                <a:solidFill>
                  <a:srgbClr val="000000"/>
                </a:solidFill>
                <a:latin typeface="Book Antiqua" panose="02040602050305030304" pitchFamily="18" charset="0"/>
                <a:ea typeface="Arial"/>
              </a:rPr>
              <a:t>Casuso</a:t>
            </a:r>
            <a:r>
              <a:rPr lang="es-MX" sz="1400" i="1" dirty="0" smtClean="0">
                <a:solidFill>
                  <a:srgbClr val="000000"/>
                </a:solidFill>
                <a:latin typeface="Book Antiqua" panose="02040602050305030304" pitchFamily="18" charset="0"/>
                <a:ea typeface="Arial"/>
              </a:rPr>
              <a:t> &amp; </a:t>
            </a:r>
            <a:r>
              <a:rPr lang="es-MX" sz="1400" i="1" dirty="0" err="1" smtClean="0">
                <a:solidFill>
                  <a:srgbClr val="000000"/>
                </a:solidFill>
                <a:latin typeface="Book Antiqua" panose="02040602050305030304" pitchFamily="18" charset="0"/>
                <a:ea typeface="Arial"/>
              </a:rPr>
              <a:t>Beckman</a:t>
            </a:r>
            <a:r>
              <a:rPr lang="es-MX" sz="1400" i="1" dirty="0" smtClean="0">
                <a:solidFill>
                  <a:srgbClr val="000000"/>
                </a:solidFill>
                <a:latin typeface="Book Antiqua" panose="02040602050305030304" pitchFamily="18" charset="0"/>
                <a:ea typeface="Arial"/>
              </a:rPr>
              <a:t> (1991)</a:t>
            </a:r>
            <a:endParaRPr lang="es-CO" sz="1400" i="1"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964" y="802297"/>
            <a:ext cx="3240945" cy="3178945"/>
          </a:xfrm>
          <a:prstGeom prst="rect">
            <a:avLst/>
          </a:prstGeom>
        </p:spPr>
      </p:pic>
    </p:spTree>
    <p:extLst>
      <p:ext uri="{BB962C8B-B14F-4D97-AF65-F5344CB8AC3E}">
        <p14:creationId xmlns:p14="http://schemas.microsoft.com/office/powerpoint/2010/main" val="25024946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5880" y="971405"/>
            <a:ext cx="3994879" cy="1878589"/>
          </a:xfrm>
          <a:prstGeom prst="rect">
            <a:avLst/>
          </a:prstGeom>
        </p:spPr>
        <p:txBody>
          <a:bodyPr tIns="91440" bIns="91440"/>
          <a:lstStyle/>
          <a:p>
            <a:pPr algn="ctr">
              <a:lnSpc>
                <a:spcPct val="100000"/>
              </a:lnSpc>
            </a:pPr>
            <a:r>
              <a:rPr lang="es-MX" b="1" dirty="0" smtClean="0">
                <a:solidFill>
                  <a:srgbClr val="000000"/>
                </a:solidFill>
                <a:latin typeface="Book Antiqua" panose="02040602050305030304" pitchFamily="18" charset="0"/>
                <a:ea typeface="Crimson Text"/>
              </a:rPr>
              <a:t>XCSAO</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r>
              <a:rPr lang="es-MX" dirty="0" smtClean="0">
                <a:solidFill>
                  <a:srgbClr val="000000"/>
                </a:solidFill>
                <a:latin typeface="Book Antiqua" panose="02040602050305030304" pitchFamily="18" charset="0"/>
                <a:ea typeface="Crimson Text"/>
              </a:rPr>
              <a:t>Estos algoritmos de RVSAO entregan la velocidad radial del objeto justo donde se da el pico en la correlación cruzada de los espectros.</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endParaRPr lang="es-MX" sz="2000" dirty="0">
              <a:solidFill>
                <a:srgbClr val="000000"/>
              </a:solidFill>
              <a:latin typeface="Book Antiqua" panose="02040602050305030304" pitchFamily="18" charset="0"/>
              <a:ea typeface="Crimson Text"/>
            </a:endParaRPr>
          </a:p>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41</a:t>
            </a:fld>
            <a:endParaRPr/>
          </a:p>
        </p:txBody>
      </p:sp>
      <p:sp>
        <p:nvSpPr>
          <p:cNvPr id="6" name="TextShape 1"/>
          <p:cNvSpPr txBox="1"/>
          <p:nvPr/>
        </p:nvSpPr>
        <p:spPr>
          <a:xfrm>
            <a:off x="203760" y="296838"/>
            <a:ext cx="8628120" cy="667592"/>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Técnica de correlaciones cruzadas con paquetes de IRAF</a:t>
            </a:r>
            <a:endParaRPr sz="2400" b="1" dirty="0">
              <a:effectLst>
                <a:outerShdw blurRad="38100" dist="38100" dir="2700000" algn="tl">
                  <a:srgbClr val="000000">
                    <a:alpha val="43137"/>
                  </a:srgbClr>
                </a:outerShdw>
              </a:effectLst>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6" y="3363407"/>
            <a:ext cx="3908223" cy="14230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37" y="2312177"/>
            <a:ext cx="3676751" cy="2744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uadroTexto 9"/>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cxnSp>
        <p:nvCxnSpPr>
          <p:cNvPr id="5" name="Conector recto 4"/>
          <p:cNvCxnSpPr/>
          <p:nvPr/>
        </p:nvCxnSpPr>
        <p:spPr>
          <a:xfrm>
            <a:off x="4366517" y="945070"/>
            <a:ext cx="20548" cy="4198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6269063" y="1028892"/>
            <a:ext cx="992579" cy="369332"/>
          </a:xfrm>
          <a:prstGeom prst="rect">
            <a:avLst/>
          </a:prstGeom>
        </p:spPr>
        <p:txBody>
          <a:bodyPr wrap="none">
            <a:spAutoFit/>
          </a:bodyPr>
          <a:lstStyle/>
          <a:p>
            <a:r>
              <a:rPr lang="es-MX" b="1" dirty="0">
                <a:solidFill>
                  <a:srgbClr val="000000"/>
                </a:solidFill>
                <a:latin typeface="Book Antiqua" panose="02040602050305030304" pitchFamily="18" charset="0"/>
                <a:ea typeface="Crimson Text"/>
              </a:rPr>
              <a:t>FXCOR</a:t>
            </a:r>
            <a:endParaRPr lang="es-CO" dirty="0"/>
          </a:p>
        </p:txBody>
      </p:sp>
      <p:sp>
        <p:nvSpPr>
          <p:cNvPr id="11" name="Rectángulo 10"/>
          <p:cNvSpPr/>
          <p:nvPr/>
        </p:nvSpPr>
        <p:spPr>
          <a:xfrm>
            <a:off x="4517820" y="1507950"/>
            <a:ext cx="4572000" cy="584775"/>
          </a:xfrm>
          <a:prstGeom prst="rect">
            <a:avLst/>
          </a:prstGeom>
        </p:spPr>
        <p:txBody>
          <a:bodyPr>
            <a:spAutoFit/>
          </a:bodyPr>
          <a:lstStyle/>
          <a:p>
            <a:pPr>
              <a:lnSpc>
                <a:spcPct val="100000"/>
              </a:lnSpc>
            </a:pPr>
            <a:r>
              <a:rPr lang="es-MX" sz="1600" dirty="0" smtClean="0">
                <a:solidFill>
                  <a:srgbClr val="000000"/>
                </a:solidFill>
                <a:latin typeface="Book Antiqua" panose="02040602050305030304" pitchFamily="18" charset="0"/>
                <a:ea typeface="Crimson Text"/>
              </a:rPr>
              <a:t>En éstos algoritmos el cálculo de la velocidad se hace en términos del FWHM de la correlación</a:t>
            </a:r>
            <a:endParaRPr lang="es-MX" sz="1600" dirty="0">
              <a:solidFill>
                <a:srgbClr val="000000"/>
              </a:solidFill>
              <a:latin typeface="Book Antiqua" panose="02040602050305030304" pitchFamily="18" charset="0"/>
              <a:ea typeface="Crimson Text"/>
            </a:endParaRPr>
          </a:p>
        </p:txBody>
      </p:sp>
    </p:spTree>
    <p:extLst>
      <p:ext uri="{BB962C8B-B14F-4D97-AF65-F5344CB8AC3E}">
        <p14:creationId xmlns:p14="http://schemas.microsoft.com/office/powerpoint/2010/main" val="17517284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126079"/>
            <a:ext cx="8246613" cy="530657"/>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Cúmulos </a:t>
            </a:r>
            <a:r>
              <a:rPr lang="es-MX" sz="24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Globulares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7" name="TextShape 2"/>
              <p:cNvSpPr txBox="1"/>
              <p:nvPr/>
            </p:nvSpPr>
            <p:spPr>
              <a:xfrm>
                <a:off x="311400" y="664507"/>
                <a:ext cx="8555198" cy="1588014"/>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Sistemas estelares masivos (</a:t>
                </a:r>
                <a14:m>
                  <m:oMath xmlns:m="http://schemas.openxmlformats.org/officeDocument/2006/math">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5</m:t>
                        </m:r>
                      </m:sup>
                    </m:sSup>
                    <m:r>
                      <a:rPr lang="es-CO" sz="1600" b="0" i="1" smtClean="0">
                        <a:solidFill>
                          <a:srgbClr val="000000"/>
                        </a:solidFill>
                        <a:latin typeface="Cambria Math" panose="02040503050406030204" pitchFamily="18" charset="0"/>
                      </a:rPr>
                      <m:t>−</m:t>
                    </m:r>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6</m:t>
                        </m:r>
                      </m:sup>
                    </m:sSup>
                    <m:r>
                      <a:rPr lang="es-CO" sz="1600" b="0" i="1" smtClean="0">
                        <a:solidFill>
                          <a:srgbClr val="000000"/>
                        </a:solidFill>
                        <a:latin typeface="Cambria Math" panose="02040503050406030204" pitchFamily="18" charset="0"/>
                      </a:rPr>
                      <m:t> </m:t>
                    </m:r>
                  </m:oMath>
                </a14:m>
                <a:r>
                  <a:rPr lang="es-MX" sz="1600" dirty="0" smtClean="0">
                    <a:solidFill>
                      <a:srgbClr val="000000"/>
                    </a:solidFill>
                    <a:latin typeface="Book Antiqua" panose="02040602050305030304" pitchFamily="18" charset="0"/>
                    <a:ea typeface="Arial"/>
                  </a:rPr>
                  <a:t>estrellas) ligados gravitacionalmente que tienen unas distribución aproximadamente esférica y que orbitan galaxias.</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Usualmente la mayoría de sus estrellas son viejas y tienen poco gas y polvo. </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Tamaños caracterizados por un </a:t>
                </a:r>
                <a:r>
                  <a:rPr lang="es-CO" sz="1600" dirty="0" err="1" smtClean="0">
                    <a:latin typeface="Book Antiqua" panose="02040602050305030304" pitchFamily="18" charset="0"/>
                  </a:rPr>
                  <a:t>half</a:t>
                </a:r>
                <a:r>
                  <a:rPr lang="es-CO" sz="1600" dirty="0" smtClean="0">
                    <a:latin typeface="Book Antiqua" panose="02040602050305030304" pitchFamily="18" charset="0"/>
                  </a:rPr>
                  <a:t>-light radio de menos de 10 pc.</a:t>
                </a:r>
                <a:endParaRPr sz="1600" dirty="0">
                  <a:latin typeface="Book Antiqua" panose="02040602050305030304" pitchFamily="18" charset="0"/>
                </a:endParaRPr>
              </a:p>
            </p:txBody>
          </p:sp>
        </mc:Choice>
        <mc:Fallback xmlns="">
          <p:sp>
            <p:nvSpPr>
              <p:cNvPr id="7" name="TextShape 2"/>
              <p:cNvSpPr txBox="1">
                <a:spLocks noRot="1" noChangeAspect="1" noMove="1" noResize="1" noEditPoints="1" noAdjustHandles="1" noChangeArrowheads="1" noChangeShapeType="1" noTextEdit="1"/>
              </p:cNvSpPr>
              <p:nvPr/>
            </p:nvSpPr>
            <p:spPr>
              <a:xfrm>
                <a:off x="311400" y="664507"/>
                <a:ext cx="8555198" cy="1588014"/>
              </a:xfrm>
              <a:prstGeom prst="rect">
                <a:avLst/>
              </a:prstGeom>
              <a:blipFill rotWithShape="0">
                <a:blip r:embed="rId3"/>
                <a:stretch>
                  <a:fillRect l="-285" b="-5747"/>
                </a:stretch>
              </a:blipFill>
            </p:spPr>
            <p:txBody>
              <a:bodyPr/>
              <a:lstStyle/>
              <a:p>
                <a:r>
                  <a:rPr lang="es-CO">
                    <a:noFill/>
                  </a:rPr>
                  <a:t> </a:t>
                </a:r>
              </a:p>
            </p:txBody>
          </p:sp>
        </mc:Fallback>
      </mc:AlternateContent>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557" y="2505029"/>
            <a:ext cx="6879245" cy="22625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5</a:t>
            </a:fld>
            <a:endParaRPr dirty="0"/>
          </a:p>
        </p:txBody>
      </p:sp>
      <p:sp>
        <p:nvSpPr>
          <p:cNvPr id="8"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
        <p:nvSpPr>
          <p:cNvPr id="3" name="CuadroTexto 2"/>
          <p:cNvSpPr txBox="1"/>
          <p:nvPr/>
        </p:nvSpPr>
        <p:spPr>
          <a:xfrm>
            <a:off x="729646" y="4767584"/>
            <a:ext cx="7685068" cy="30777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Cúmulos Globulares M4, Omega Centauri y M80. Tomada del HST </a:t>
            </a:r>
            <a:r>
              <a:rPr lang="es-MX" sz="1400" i="1" dirty="0" err="1" smtClean="0">
                <a:solidFill>
                  <a:srgbClr val="000000"/>
                </a:solidFill>
                <a:latin typeface="Book Antiqua" panose="02040602050305030304" pitchFamily="18" charset="0"/>
                <a:ea typeface="Arial"/>
              </a:rPr>
              <a:t>database</a:t>
            </a:r>
            <a:endParaRPr lang="es-CO" sz="1400" i="1" dirty="0"/>
          </a:p>
        </p:txBody>
      </p:sp>
    </p:spTree>
    <p:extLst>
      <p:ext uri="{BB962C8B-B14F-4D97-AF65-F5344CB8AC3E}">
        <p14:creationId xmlns:p14="http://schemas.microsoft.com/office/powerpoint/2010/main" val="4009835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35064" y="380496"/>
            <a:ext cx="3239804" cy="530657"/>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Distribución espacial</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pic>
        <p:nvPicPr>
          <p:cNvPr id="100" name="Imagen 1"/>
          <p:cNvPicPr/>
          <p:nvPr/>
        </p:nvPicPr>
        <p:blipFill>
          <a:blip r:embed="rId3"/>
          <a:stretch>
            <a:fillRect/>
          </a:stretch>
        </p:blipFill>
        <p:spPr>
          <a:xfrm>
            <a:off x="3909572" y="535909"/>
            <a:ext cx="5003684" cy="37278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472600" y="4663080"/>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6</a:t>
            </a:fld>
            <a:endParaRPr dirty="0"/>
          </a:p>
        </p:txBody>
      </p:sp>
      <p:sp>
        <p:nvSpPr>
          <p:cNvPr id="7" name="TextShape 2"/>
          <p:cNvSpPr txBox="1"/>
          <p:nvPr/>
        </p:nvSpPr>
        <p:spPr>
          <a:xfrm>
            <a:off x="311760" y="914400"/>
            <a:ext cx="2975970" cy="3863083"/>
          </a:xfrm>
          <a:prstGeom prst="rect">
            <a:avLst/>
          </a:prstGeom>
        </p:spPr>
        <p:txBody>
          <a:bodyPr tIns="91440" bIns="91440"/>
          <a:lstStyle/>
          <a:p>
            <a:pPr marL="285750" indent="-285750">
              <a:lnSpc>
                <a:spcPct val="100000"/>
              </a:lnSpc>
              <a:buFontTx/>
              <a:buChar char="-"/>
            </a:pPr>
            <a:endParaRPr dirty="0">
              <a:latin typeface="Book Antiqua" panose="02040602050305030304" pitchFamily="18" charset="0"/>
            </a:endParaRPr>
          </a:p>
        </p:txBody>
      </p:sp>
      <p:sp>
        <p:nvSpPr>
          <p:cNvPr id="10" name="TextShape 1"/>
          <p:cNvSpPr txBox="1"/>
          <p:nvPr/>
        </p:nvSpPr>
        <p:spPr>
          <a:xfrm>
            <a:off x="167920" y="1152360"/>
            <a:ext cx="3467511" cy="370728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Se han observado más de 160 cúmulos en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Andrómeda podría contener hasta 500 cúmulos globulares y la gigante M87 podría tener miles.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mayor densidad de cúmulos cerca al bulbo de la galaxia.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ndParaRPr>
          </a:p>
          <a:p>
            <a:pPr>
              <a:lnSpc>
                <a:spcPct val="100000"/>
              </a:lnSpc>
            </a:pPr>
            <a:endParaRPr dirty="0">
              <a:latin typeface="Book Antiqua" panose="02040602050305030304" pitchFamily="18" charset="0"/>
            </a:endParaRPr>
          </a:p>
        </p:txBody>
      </p:sp>
      <p:sp>
        <p:nvSpPr>
          <p:cNvPr id="12" name="TextShape 1"/>
          <p:cNvSpPr txBox="1"/>
          <p:nvPr/>
        </p:nvSpPr>
        <p:spPr>
          <a:xfrm>
            <a:off x="4272321" y="4328983"/>
            <a:ext cx="4474419"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Distribución algunos cúmulos globulares en la Vía Láctea. Larry </a:t>
            </a:r>
            <a:r>
              <a:rPr lang="es-MX" sz="1400" i="1" dirty="0" err="1" smtClean="0">
                <a:solidFill>
                  <a:srgbClr val="000000"/>
                </a:solidFill>
                <a:latin typeface="Book Antiqua" panose="02040602050305030304" pitchFamily="18" charset="0"/>
                <a:ea typeface="Arial"/>
              </a:rPr>
              <a:t>McNish</a:t>
            </a:r>
            <a:r>
              <a:rPr lang="es-MX" sz="1400" i="1" dirty="0" smtClean="0">
                <a:solidFill>
                  <a:srgbClr val="000000"/>
                </a:solidFill>
                <a:latin typeface="Book Antiqua" panose="02040602050305030304" pitchFamily="18" charset="0"/>
                <a:ea typeface="Arial"/>
              </a:rPr>
              <a:t>, </a:t>
            </a:r>
            <a:r>
              <a:rPr lang="es-MX" sz="1400" i="1" dirty="0" err="1" smtClean="0">
                <a:solidFill>
                  <a:srgbClr val="000000"/>
                </a:solidFill>
                <a:latin typeface="Book Antiqua" panose="02040602050305030304" pitchFamily="18" charset="0"/>
                <a:ea typeface="Arial"/>
              </a:rPr>
              <a:t>McMaster</a:t>
            </a:r>
            <a:r>
              <a:rPr lang="es-MX" sz="1400" i="1" dirty="0" smtClean="0">
                <a:solidFill>
                  <a:srgbClr val="000000"/>
                </a:solidFill>
                <a:latin typeface="Book Antiqua" panose="02040602050305030304" pitchFamily="18" charset="0"/>
                <a:ea typeface="Arial"/>
              </a:rPr>
              <a:t> University 2007</a:t>
            </a:r>
            <a:r>
              <a:rPr lang="es-MX" sz="1400" dirty="0" smtClean="0">
                <a:solidFill>
                  <a:srgbClr val="000000"/>
                </a:solidFill>
                <a:latin typeface="Book Antiqua" panose="02040602050305030304" pitchFamily="18" charset="0"/>
                <a:ea typeface="Arial"/>
              </a:rPr>
              <a:t>.</a:t>
            </a:r>
            <a:endParaRPr sz="1400" dirty="0">
              <a:latin typeface="Book Antiqua" panose="02040602050305030304" pitchFamily="18" charset="0"/>
            </a:endParaRPr>
          </a:p>
        </p:txBody>
      </p:sp>
      <p:sp>
        <p:nvSpPr>
          <p:cNvPr id="11"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91" name="TextShape 1"/>
              <p:cNvSpPr txBox="1"/>
              <p:nvPr/>
            </p:nvSpPr>
            <p:spPr>
              <a:xfrm>
                <a:off x="276633" y="238951"/>
                <a:ext cx="3464114" cy="1146058"/>
              </a:xfrm>
              <a:prstGeom prst="rect">
                <a:avLst/>
              </a:prstGeom>
            </p:spPr>
            <p:txBody>
              <a:bodyPr tIns="91440" bIns="91440"/>
              <a:lstStyle/>
              <a:p>
                <a:pPr algn="ctr">
                  <a:lnSpc>
                    <a:spcPct val="100000"/>
                  </a:lnSpc>
                </a:pPr>
                <a14:m>
                  <m:oMath xmlns:m="http://schemas.openxmlformats.org/officeDocument/2006/math">
                    <m:r>
                      <a:rPr lang="es-MX" sz="2400" b="1" i="1"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𝝎</m:t>
                    </m:r>
                  </m:oMath>
                </a14:m>
                <a:r>
                  <a:rPr lang="es-MX" sz="2400" b="1" dirty="0" smtClean="0">
                    <a:solidFill>
                      <a:srgbClr val="000000"/>
                    </a:solidFill>
                    <a:effectLst>
                      <a:outerShdw blurRad="38100" dist="38100" dir="2700000" algn="tl">
                        <a:srgbClr val="000000">
                          <a:alpha val="43137"/>
                        </a:srgbClr>
                      </a:outerShdw>
                    </a:effectLst>
                    <a:latin typeface="Crimson Text"/>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Centauri (NGC5139)</a:t>
                </a:r>
                <a:endParaRPr lang="es-MX" sz="2400" b="1" dirty="0">
                  <a:effectLst>
                    <a:outerShdw blurRad="38100" dist="38100" dir="2700000" algn="tl">
                      <a:srgbClr val="000000">
                        <a:alpha val="43137"/>
                      </a:srgbClr>
                    </a:outerShdw>
                  </a:effectLst>
                  <a:latin typeface="Book Antiqua" panose="02040602050305030304" pitchFamily="18" charset="0"/>
                </a:endParaRPr>
              </a:p>
            </p:txBody>
          </p:sp>
        </mc:Choice>
        <mc:Fallback>
          <p:sp>
            <p:nvSpPr>
              <p:cNvPr id="91" name="TextShape 1"/>
              <p:cNvSpPr txBox="1">
                <a:spLocks noRot="1" noChangeAspect="1" noMove="1" noResize="1" noEditPoints="1" noAdjustHandles="1" noChangeArrowheads="1" noChangeShapeType="1" noTextEdit="1"/>
              </p:cNvSpPr>
              <p:nvPr/>
            </p:nvSpPr>
            <p:spPr>
              <a:xfrm>
                <a:off x="276633" y="238951"/>
                <a:ext cx="3464114" cy="1146058"/>
              </a:xfrm>
              <a:prstGeom prst="rect">
                <a:avLst/>
              </a:prstGeom>
              <a:blipFill rotWithShape="0">
                <a:blip r:embed="rId3"/>
                <a:stretch>
                  <a:fillRect t="-532" r="-1933"/>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93" name="TextShape 3"/>
          <p:cNvSpPr txBox="1"/>
          <p:nvPr/>
        </p:nvSpPr>
        <p:spPr>
          <a:xfrm>
            <a:off x="311760" y="1152360"/>
            <a:ext cx="2872800" cy="3717000"/>
          </a:xfrm>
          <a:prstGeom prst="rect">
            <a:avLst/>
          </a:prstGeom>
        </p:spPr>
        <p:txBody>
          <a:bodyPr tIns="91440" bIns="91440"/>
          <a:lstStyle/>
          <a:p>
            <a:endParaRPr/>
          </a:p>
        </p:txBody>
      </p:sp>
      <p:pic>
        <p:nvPicPr>
          <p:cNvPr id="95" name="Imagen 1"/>
          <p:cNvPicPr/>
          <p:nvPr/>
        </p:nvPicPr>
        <p:blipFill>
          <a:blip r:embed="rId4"/>
          <a:stretch>
            <a:fillRect/>
          </a:stretch>
        </p:blipFill>
        <p:spPr>
          <a:xfrm>
            <a:off x="4376791" y="444960"/>
            <a:ext cx="4592461" cy="40880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2"/>
              <p:cNvSpPr txBox="1"/>
              <p:nvPr/>
            </p:nvSpPr>
            <p:spPr>
              <a:xfrm>
                <a:off x="82193" y="1186143"/>
                <a:ext cx="3852995" cy="381627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El cúmulo globular más grande y masivo de la Vía Láctea.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Tamaño angular de unos 50 minutos de arco (más grande que la luna).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Localizado a unos 4.8 </a:t>
                </a:r>
                <a:r>
                  <a:rPr lang="es-MX" dirty="0" err="1">
                    <a:solidFill>
                      <a:srgbClr val="000000"/>
                    </a:solidFill>
                    <a:latin typeface="Book Antiqua" panose="02040602050305030304" pitchFamily="18" charset="0"/>
                  </a:rPr>
                  <a:t>k</a:t>
                </a:r>
                <a:r>
                  <a:rPr lang="es-MX" dirty="0" err="1" smtClean="0">
                    <a:solidFill>
                      <a:srgbClr val="000000"/>
                    </a:solidFill>
                    <a:latin typeface="Book Antiqua" panose="02040602050305030304" pitchFamily="18" charset="0"/>
                  </a:rPr>
                  <a:t>pc</a:t>
                </a:r>
                <a:r>
                  <a:rPr lang="es-MX" dirty="0" smtClean="0">
                    <a:solidFill>
                      <a:srgbClr val="000000"/>
                    </a:solidFill>
                    <a:latin typeface="Book Antiqua" panose="02040602050305030304" pitchFamily="18" charset="0"/>
                  </a:rPr>
                  <a:t> del Sol.</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En la constelación del centauro, que se ve con facilidad en el sur identificando a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𝛼</m:t>
                    </m:r>
                  </m:oMath>
                </a14:m>
                <a:r>
                  <a:rPr lang="es-CO" dirty="0" smtClean="0">
                    <a:latin typeface="Book Antiqua" panose="02040602050305030304" pitchFamily="18" charset="0"/>
                  </a:rPr>
                  <a:t> Centauri.</a:t>
                </a:r>
                <a:endParaRPr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82193" y="1186143"/>
                <a:ext cx="3852995" cy="3816277"/>
              </a:xfrm>
              <a:prstGeom prst="rect">
                <a:avLst/>
              </a:prstGeom>
              <a:blipFill rotWithShape="0">
                <a:blip r:embed="rId5"/>
                <a:stretch>
                  <a:fillRect l="-948" r="-2686"/>
                </a:stretch>
              </a:blipFill>
            </p:spPr>
            <p:txBody>
              <a:bodyPr/>
              <a:lstStyle/>
              <a:p>
                <a:r>
                  <a:rPr lang="es-CO">
                    <a:noFill/>
                  </a:rPr>
                  <a:t> </a:t>
                </a:r>
              </a:p>
            </p:txBody>
          </p:sp>
        </mc:Fallback>
      </mc:AlternateContent>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7</a:t>
            </a:fld>
            <a:endParaRPr dirty="0"/>
          </a:p>
        </p:txBody>
      </p:sp>
      <p:sp>
        <p:nvSpPr>
          <p:cNvPr id="2" name="Rectángulo 1"/>
          <p:cNvSpPr/>
          <p:nvPr/>
        </p:nvSpPr>
        <p:spPr>
          <a:xfrm>
            <a:off x="4448880" y="4591704"/>
            <a:ext cx="4572000" cy="523220"/>
          </a:xfrm>
          <a:prstGeom prst="rect">
            <a:avLst/>
          </a:prstGeom>
        </p:spPr>
        <p:txBody>
          <a:bodyPr>
            <a:spAutoFit/>
          </a:bodyPr>
          <a:lstStyle/>
          <a:p>
            <a:pPr algn="ctr">
              <a:lnSpc>
                <a:spcPct val="100000"/>
              </a:lnSpc>
            </a:pPr>
            <a:r>
              <a:rPr lang="es-MX" sz="1400" i="1" dirty="0" smtClean="0">
                <a:solidFill>
                  <a:srgbClr val="000000"/>
                </a:solidFill>
                <a:latin typeface="Book Antiqua" panose="02040602050305030304" pitchFamily="18" charset="0"/>
                <a:ea typeface="Arial"/>
              </a:rPr>
              <a:t>Omega Centauri, hecha con los filtros B, V e I por el observatorio La Silla, de la ESO </a:t>
            </a:r>
            <a:endParaRPr lang="es-MX" sz="1400" i="1" dirty="0">
              <a:solidFill>
                <a:srgbClr val="000000"/>
              </a:solidFill>
              <a:latin typeface="Book Antiqua" panose="02040602050305030304" pitchFamily="18" charset="0"/>
              <a:ea typeface="Arial"/>
            </a:endParaRPr>
          </a:p>
        </p:txBody>
      </p:sp>
      <p:sp>
        <p:nvSpPr>
          <p:cNvPr id="10"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91" name="TextShape 1"/>
              <p:cNvSpPr txBox="1"/>
              <p:nvPr/>
            </p:nvSpPr>
            <p:spPr>
              <a:xfrm>
                <a:off x="203760" y="226260"/>
                <a:ext cx="5107979" cy="572400"/>
              </a:xfrm>
              <a:prstGeom prst="rect">
                <a:avLst/>
              </a:prstGeom>
            </p:spPr>
            <p:txBody>
              <a:bodyPr tIns="91440" bIns="91440"/>
              <a:lstStyle/>
              <a:p>
                <a:pPr algn="ctr">
                  <a:lnSpc>
                    <a:spcPct val="100000"/>
                  </a:lnSpc>
                </a:pPr>
                <a:r>
                  <a:rPr lang="es-CO"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ambria Math" panose="02040503050406030204" pitchFamily="18" charset="0"/>
                  </a:rPr>
                  <a:t>D</a:t>
                </a:r>
                <a:r>
                  <a:rPr lang="es-CO"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ambria Math" panose="02040503050406030204" pitchFamily="18" charset="0"/>
                  </a:rPr>
                  <a:t>inámica de las estrellas en </a:t>
                </a:r>
                <a14:m>
                  <m:oMath xmlns:m="http://schemas.openxmlformats.org/officeDocument/2006/math">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𝛚</m:t>
                    </m:r>
                  </m:oMath>
                </a14:m>
                <a:r>
                  <a:rPr lang="es-CO" sz="2400" b="1" dirty="0" smtClean="0">
                    <a:solidFill>
                      <a:srgbClr val="000000"/>
                    </a:solidFill>
                    <a:effectLst>
                      <a:outerShdw blurRad="38100" dist="38100" dir="2700000" algn="tl">
                        <a:srgbClr val="000000">
                          <a:alpha val="43137"/>
                        </a:srgbClr>
                      </a:outerShdw>
                    </a:effectLst>
                    <a:latin typeface="Crimson Text"/>
                    <a:ea typeface="Arial"/>
                  </a:rPr>
                  <a:t> </a:t>
                </a:r>
                <a:r>
                  <a:rPr lang="es-CO"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Cen</a:t>
                </a:r>
                <a:endParaRPr lang="es-CO" sz="2400" b="1" dirty="0">
                  <a:effectLst>
                    <a:outerShdw blurRad="38100" dist="38100" dir="2700000" algn="tl">
                      <a:srgbClr val="000000">
                        <a:alpha val="43137"/>
                      </a:srgbClr>
                    </a:outerShdw>
                  </a:effectLst>
                  <a:latin typeface="Book Antiqua" panose="02040602050305030304" pitchFamily="18" charset="0"/>
                </a:endParaRPr>
              </a:p>
            </p:txBody>
          </p:sp>
        </mc:Choice>
        <mc:Fallback>
          <p:sp>
            <p:nvSpPr>
              <p:cNvPr id="91" name="TextShape 1"/>
              <p:cNvSpPr txBox="1">
                <a:spLocks noRot="1" noChangeAspect="1" noMove="1" noResize="1" noEditPoints="1" noAdjustHandles="1" noChangeArrowheads="1" noChangeShapeType="1" noTextEdit="1"/>
              </p:cNvSpPr>
              <p:nvPr/>
            </p:nvSpPr>
            <p:spPr>
              <a:xfrm>
                <a:off x="203760" y="226260"/>
                <a:ext cx="5107979" cy="572400"/>
              </a:xfrm>
              <a:prstGeom prst="rect">
                <a:avLst/>
              </a:prstGeom>
              <a:blipFill rotWithShape="0">
                <a:blip r:embed="rId3"/>
                <a:stretch>
                  <a:fillRect l="-1074" t="-1064" r="-1671" b="-18085"/>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8" name="TextShape 2"/>
              <p:cNvSpPr txBox="1"/>
              <p:nvPr/>
            </p:nvSpPr>
            <p:spPr>
              <a:xfrm>
                <a:off x="203760" y="1024920"/>
                <a:ext cx="4967249" cy="3323223"/>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Debido a la alta dispersión de velocidades en la parte central </a:t>
                </a:r>
                <a:r>
                  <a:rPr lang="es-MX" sz="1600" dirty="0">
                    <a:solidFill>
                      <a:srgbClr val="000000"/>
                    </a:solidFill>
                    <a:latin typeface="Book Antiqua" panose="02040602050305030304" pitchFamily="18" charset="0"/>
                    <a:ea typeface="Arial"/>
                  </a:rPr>
                  <a:t>(</a:t>
                </a:r>
                <a14:m>
                  <m:oMath xmlns:m="http://schemas.openxmlformats.org/officeDocument/2006/math">
                    <m:r>
                      <a:rPr lang="es-MX" sz="1600" i="1">
                        <a:solidFill>
                          <a:srgbClr val="000000"/>
                        </a:solidFill>
                        <a:latin typeface="Cambria Math" panose="02040503050406030204" pitchFamily="18" charset="0"/>
                        <a:ea typeface="Cambria Math" panose="02040503050406030204" pitchFamily="18" charset="0"/>
                      </a:rPr>
                      <m:t>𝜎</m:t>
                    </m:r>
                    <m:r>
                      <a:rPr lang="es-MX" sz="1600" i="1">
                        <a:solidFill>
                          <a:srgbClr val="000000"/>
                        </a:solidFill>
                        <a:latin typeface="Cambria Math" panose="02040503050406030204" pitchFamily="18" charset="0"/>
                        <a:ea typeface="Cambria Math" panose="02040503050406030204" pitchFamily="18" charset="0"/>
                      </a:rPr>
                      <m:t>⋍22.4 </m:t>
                    </m:r>
                    <m:r>
                      <a:rPr lang="es-CO" sz="1600" i="1">
                        <a:solidFill>
                          <a:srgbClr val="000000"/>
                        </a:solidFill>
                        <a:latin typeface="Cambria Math" panose="02040503050406030204" pitchFamily="18" charset="0"/>
                        <a:ea typeface="Cambria Math" panose="02040503050406030204" pitchFamily="18" charset="0"/>
                      </a:rPr>
                      <m:t>𝑘𝑚</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𝑠</m:t>
                    </m:r>
                  </m:oMath>
                </a14:m>
                <a:r>
                  <a:rPr lang="es-MX" sz="1600" dirty="0">
                    <a:solidFill>
                      <a:srgbClr val="000000"/>
                    </a:solidFill>
                    <a:latin typeface="Book Antiqua" panose="02040602050305030304" pitchFamily="18" charset="0"/>
                    <a:ea typeface="Arial"/>
                  </a:rPr>
                  <a:t>)</a:t>
                </a:r>
                <a:r>
                  <a:rPr lang="es-MX" sz="1600" dirty="0" smtClean="0">
                    <a:solidFill>
                      <a:srgbClr val="000000"/>
                    </a:solidFill>
                    <a:latin typeface="Book Antiqua" panose="02040602050305030304" pitchFamily="18" charset="0"/>
                    <a:ea typeface="Arial"/>
                  </a:rPr>
                  <a:t> se cree que existe un IMBH en su interior.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 notable movimiento rotacional (Parte superior de la figura).</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Una muy alta densidad de brillo en el centro debido al proceso de “</a:t>
                </a:r>
                <a:r>
                  <a:rPr lang="es-MX" sz="1600" dirty="0" err="1" smtClean="0">
                    <a:solidFill>
                      <a:srgbClr val="000000"/>
                    </a:solidFill>
                    <a:latin typeface="Book Antiqua" panose="02040602050305030304" pitchFamily="18" charset="0"/>
                    <a:ea typeface="Arial"/>
                  </a:rPr>
                  <a:t>core</a:t>
                </a:r>
                <a:r>
                  <a:rPr lang="es-MX" sz="1600" dirty="0" smtClean="0">
                    <a:solidFill>
                      <a:srgbClr val="000000"/>
                    </a:solidFill>
                    <a:latin typeface="Book Antiqua" panose="02040602050305030304" pitchFamily="18" charset="0"/>
                    <a:ea typeface="Arial"/>
                  </a:rPr>
                  <a:t> </a:t>
                </a:r>
                <a:r>
                  <a:rPr lang="es-MX" sz="1600" dirty="0" err="1" smtClean="0">
                    <a:solidFill>
                      <a:srgbClr val="000000"/>
                    </a:solidFill>
                    <a:latin typeface="Book Antiqua" panose="02040602050305030304" pitchFamily="18" charset="0"/>
                    <a:ea typeface="Arial"/>
                  </a:rPr>
                  <a:t>collapse</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una dispersión de velocidades muy alta ya que el cúmulo es muy masivo.</a:t>
                </a:r>
              </a:p>
              <a:p>
                <a:pPr>
                  <a:lnSpc>
                    <a:spcPct val="100000"/>
                  </a:lnSpc>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a:lnSpc>
                    <a:spcPct val="100000"/>
                  </a:lnSpc>
                </a:pPr>
                <a:endParaRPr sz="1600"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203760" y="1024920"/>
                <a:ext cx="4967249" cy="3323223"/>
              </a:xfrm>
              <a:prstGeom prst="rect">
                <a:avLst/>
              </a:prstGeom>
              <a:blipFill rotWithShape="0">
                <a:blip r:embed="rId4"/>
                <a:stretch>
                  <a:fillRect l="-491" r="-1104"/>
                </a:stretch>
              </a:blipFill>
            </p:spPr>
            <p:txBody>
              <a:bodyPr/>
              <a:lstStyle/>
              <a:p>
                <a:r>
                  <a:rPr lang="es-CO">
                    <a:noFill/>
                  </a:rPr>
                  <a:t> </a:t>
                </a:r>
              </a:p>
            </p:txBody>
          </p:sp>
        </mc:Fallback>
      </mc:AlternateContent>
      <p:sp>
        <p:nvSpPr>
          <p:cNvPr id="94" name="TextShape 4"/>
          <p:cNvSpPr txBox="1"/>
          <p:nvPr/>
        </p:nvSpPr>
        <p:spPr>
          <a:xfrm>
            <a:off x="8808307" y="4761658"/>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8</a:t>
            </a:fld>
            <a:endParaRPr dirty="0"/>
          </a:p>
        </p:txBody>
      </p:sp>
      <p:sp>
        <p:nvSpPr>
          <p:cNvPr id="10" name="TextShape 2"/>
          <p:cNvSpPr txBox="1"/>
          <p:nvPr/>
        </p:nvSpPr>
        <p:spPr>
          <a:xfrm>
            <a:off x="7942641" y="7560"/>
            <a:ext cx="1194157" cy="409439"/>
          </a:xfrm>
          <a:prstGeom prst="rect">
            <a:avLst/>
          </a:prstGeom>
        </p:spPr>
        <p:txBody>
          <a:bodyPr tIns="91440" bIns="91440"/>
          <a:lstStyle/>
          <a:p>
            <a:pPr>
              <a:lnSpc>
                <a:spcPct val="100000"/>
              </a:lnSpc>
            </a:pPr>
            <a:endParaRPr sz="1500" i="1" dirty="0">
              <a:latin typeface="Book Antiqua" panose="02040602050305030304" pitchFamily="18" charset="0"/>
            </a:endParaRPr>
          </a:p>
        </p:txBody>
      </p:sp>
      <p:sp>
        <p:nvSpPr>
          <p:cNvPr id="11" name="TextShape 2"/>
          <p:cNvSpPr txBox="1"/>
          <p:nvPr/>
        </p:nvSpPr>
        <p:spPr>
          <a:xfrm>
            <a:off x="4834050" y="4348143"/>
            <a:ext cx="4416064" cy="1042433"/>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Cinemática de Omega Centauri. Arriba el movimiento rotacional y abajo la dispersión de velocidades. </a:t>
            </a:r>
            <a:r>
              <a:rPr lang="es-MX" sz="1400" i="1" dirty="0" err="1" smtClean="0">
                <a:solidFill>
                  <a:srgbClr val="000000"/>
                </a:solidFill>
                <a:latin typeface="Book Antiqua" panose="02040602050305030304" pitchFamily="18" charset="0"/>
                <a:ea typeface="Arial"/>
              </a:rPr>
              <a:t>Reijns</a:t>
            </a:r>
            <a:r>
              <a:rPr lang="es-MX" sz="1400" i="1" dirty="0" smtClean="0">
                <a:solidFill>
                  <a:srgbClr val="000000"/>
                </a:solidFill>
                <a:latin typeface="Book Antiqua" panose="02040602050305030304" pitchFamily="18" charset="0"/>
                <a:ea typeface="Arial"/>
              </a:rPr>
              <a:t> et al. 2005.</a:t>
            </a:r>
            <a:endParaRPr sz="1400" i="1" dirty="0">
              <a:latin typeface="Book Antiqua" panose="02040602050305030304" pitchFamily="18" charset="0"/>
            </a:endParaRPr>
          </a:p>
        </p:txBody>
      </p:sp>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1267" y="322611"/>
            <a:ext cx="2992845" cy="4119921"/>
          </a:xfrm>
          <a:prstGeom prst="rect">
            <a:avLst/>
          </a:prstGeom>
        </p:spPr>
      </p:pic>
      <p:sp>
        <p:nvSpPr>
          <p:cNvPr id="13" name="TextShape 2"/>
          <p:cNvSpPr txBox="1"/>
          <p:nvPr/>
        </p:nvSpPr>
        <p:spPr>
          <a:xfrm>
            <a:off x="7807095" y="-62953"/>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3801311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8" name="TextShape 2"/>
          <p:cNvSpPr txBox="1"/>
          <p:nvPr/>
        </p:nvSpPr>
        <p:spPr>
          <a:xfrm>
            <a:off x="373140" y="3401977"/>
            <a:ext cx="8520120" cy="204912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9</a:t>
            </a:fld>
            <a:endParaRPr/>
          </a:p>
        </p:txBody>
      </p:sp>
      <p:sp>
        <p:nvSpPr>
          <p:cNvPr id="6" name="TextShape 1"/>
          <p:cNvSpPr txBox="1"/>
          <p:nvPr/>
        </p:nvSpPr>
        <p:spPr>
          <a:xfrm>
            <a:off x="257760" y="2045340"/>
            <a:ext cx="8628120" cy="572400"/>
          </a:xfrm>
          <a:prstGeom prst="rect">
            <a:avLst/>
          </a:prstGeom>
        </p:spPr>
        <p:txBody>
          <a:bodyPr tIns="91440" bIns="91440"/>
          <a:lstStyle/>
          <a:p>
            <a:pPr algn="ctr">
              <a:lnSpc>
                <a:spcPct val="100000"/>
              </a:lnSpc>
            </a:pPr>
            <a:r>
              <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rPr>
              <a:t>¿Cuál </a:t>
            </a:r>
            <a:r>
              <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rPr>
              <a:t>es la </a:t>
            </a:r>
            <a:r>
              <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rPr>
              <a:t>física</a:t>
            </a:r>
            <a:r>
              <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rPr>
              <a:t> asociada al problema?</a:t>
            </a:r>
            <a:endParaRPr dirty="0">
              <a:effectLst>
                <a:outerShdw blurRad="38100" dist="38100" dir="2700000" algn="tl">
                  <a:srgbClr val="000000">
                    <a:alpha val="43137"/>
                  </a:srgbClr>
                </a:outerShdw>
              </a:effectLst>
              <a:latin typeface="Book Antiqua" panose="02040602050305030304" pitchFamily="18" charset="0"/>
            </a:endParaRPr>
          </a:p>
        </p:txBody>
      </p:sp>
      <p:sp>
        <p:nvSpPr>
          <p:cNvPr id="7" name="TextShape 2"/>
          <p:cNvSpPr txBox="1"/>
          <p:nvPr/>
        </p:nvSpPr>
        <p:spPr>
          <a:xfrm>
            <a:off x="7807095" y="-62953"/>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7905377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2636</TotalTime>
  <Words>2566</Words>
  <Application>Microsoft Office PowerPoint</Application>
  <PresentationFormat>Presentación en pantalla (16:9)</PresentationFormat>
  <Paragraphs>624</Paragraphs>
  <Slides>41</Slides>
  <Notes>1</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41</vt:i4>
      </vt:variant>
    </vt:vector>
  </HeadingPairs>
  <TitlesOfParts>
    <vt:vector size="51" baseType="lpstr">
      <vt:lpstr>Arial</vt:lpstr>
      <vt:lpstr>Book Antiqua</vt:lpstr>
      <vt:lpstr>Calibri</vt:lpstr>
      <vt:lpstr>Cambria Math</vt:lpstr>
      <vt:lpstr>Crimson Text</vt:lpstr>
      <vt:lpstr>DejaVu Sans</vt:lpstr>
      <vt:lpstr>StarSymbol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 Manuel Espejo Salcedo</cp:lastModifiedBy>
  <cp:revision>218</cp:revision>
  <cp:lastPrinted>2016-06-02T16:51:22Z</cp:lastPrinted>
  <dcterms:modified xsi:type="dcterms:W3CDTF">2016-06-02T17:58:21Z</dcterms:modified>
</cp:coreProperties>
</file>